
<file path=[Content_Types].xml><?xml version="1.0" encoding="utf-8"?>
<Types xmlns="http://schemas.openxmlformats.org/package/2006/content-types">
  <Default Extension="bin" ContentType="application/vnd.openxmlformats-officedocument.oleObject"/>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79" r:id="rId1"/>
  </p:sldMasterIdLst>
  <p:notesMasterIdLst>
    <p:notesMasterId r:id="rId70"/>
  </p:notesMasterIdLst>
  <p:sldIdLst>
    <p:sldId id="256" r:id="rId2"/>
    <p:sldId id="344" r:id="rId3"/>
    <p:sldId id="355" r:id="rId4"/>
    <p:sldId id="356" r:id="rId5"/>
    <p:sldId id="357" r:id="rId6"/>
    <p:sldId id="314" r:id="rId7"/>
    <p:sldId id="362" r:id="rId8"/>
    <p:sldId id="358" r:id="rId9"/>
    <p:sldId id="363" r:id="rId10"/>
    <p:sldId id="364" r:id="rId11"/>
    <p:sldId id="359" r:id="rId12"/>
    <p:sldId id="365" r:id="rId13"/>
    <p:sldId id="360" r:id="rId14"/>
    <p:sldId id="366" r:id="rId15"/>
    <p:sldId id="367" r:id="rId16"/>
    <p:sldId id="368" r:id="rId17"/>
    <p:sldId id="315" r:id="rId18"/>
    <p:sldId id="260" r:id="rId19"/>
    <p:sldId id="316" r:id="rId20"/>
    <p:sldId id="345" r:id="rId21"/>
    <p:sldId id="369" r:id="rId22"/>
    <p:sldId id="346" r:id="rId23"/>
    <p:sldId id="370" r:id="rId24"/>
    <p:sldId id="347" r:id="rId25"/>
    <p:sldId id="371" r:id="rId26"/>
    <p:sldId id="372" r:id="rId27"/>
    <p:sldId id="373" r:id="rId28"/>
    <p:sldId id="374" r:id="rId29"/>
    <p:sldId id="375" r:id="rId30"/>
    <p:sldId id="361" r:id="rId31"/>
    <p:sldId id="348" r:id="rId32"/>
    <p:sldId id="349" r:id="rId33"/>
    <p:sldId id="350" r:id="rId34"/>
    <p:sldId id="351" r:id="rId35"/>
    <p:sldId id="353" r:id="rId36"/>
    <p:sldId id="354" r:id="rId37"/>
    <p:sldId id="376" r:id="rId38"/>
    <p:sldId id="377" r:id="rId39"/>
    <p:sldId id="378" r:id="rId40"/>
    <p:sldId id="379" r:id="rId41"/>
    <p:sldId id="380" r:id="rId42"/>
    <p:sldId id="381" r:id="rId43"/>
    <p:sldId id="382" r:id="rId44"/>
    <p:sldId id="383" r:id="rId45"/>
    <p:sldId id="384" r:id="rId46"/>
    <p:sldId id="385" r:id="rId47"/>
    <p:sldId id="386" r:id="rId48"/>
    <p:sldId id="387" r:id="rId49"/>
    <p:sldId id="388" r:id="rId50"/>
    <p:sldId id="389" r:id="rId51"/>
    <p:sldId id="390" r:id="rId52"/>
    <p:sldId id="391" r:id="rId53"/>
    <p:sldId id="392" r:id="rId54"/>
    <p:sldId id="393" r:id="rId55"/>
    <p:sldId id="446" r:id="rId56"/>
    <p:sldId id="263" r:id="rId57"/>
    <p:sldId id="452" r:id="rId58"/>
    <p:sldId id="453" r:id="rId59"/>
    <p:sldId id="454" r:id="rId60"/>
    <p:sldId id="455" r:id="rId61"/>
    <p:sldId id="451" r:id="rId62"/>
    <p:sldId id="456" r:id="rId63"/>
    <p:sldId id="457" r:id="rId64"/>
    <p:sldId id="458" r:id="rId65"/>
    <p:sldId id="459" r:id="rId66"/>
    <p:sldId id="460" r:id="rId67"/>
    <p:sldId id="461" r:id="rId68"/>
    <p:sldId id="462" r:id="rId6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3447" autoAdjust="0"/>
  </p:normalViewPr>
  <p:slideViewPr>
    <p:cSldViewPr>
      <p:cViewPr varScale="1">
        <p:scale>
          <a:sx n="59" d="100"/>
          <a:sy n="59" d="100"/>
        </p:scale>
        <p:origin x="161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0F981447-9213-449B-9308-AF7B7BEDDC93}" type="datetimeFigureOut">
              <a:rPr lang="en-IN" smtClean="0"/>
              <a:t>30-10-2023</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CC2869-501F-4DD5-85B0-4ABFC8630B2A}" type="slidenum">
              <a:rPr lang="en-IN" smtClean="0"/>
              <a:t>‹#›</a:t>
            </a:fld>
            <a:endParaRPr lang="en-IN"/>
          </a:p>
        </p:txBody>
      </p:sp>
    </p:spTree>
    <p:extLst>
      <p:ext uri="{BB962C8B-B14F-4D97-AF65-F5344CB8AC3E}">
        <p14:creationId xmlns:p14="http://schemas.microsoft.com/office/powerpoint/2010/main" val="894869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C55C-328B-6C8F-96CD-AB0B970BED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902C7F46-A50B-2735-9928-DD57C66A2A7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840E995-0550-65ED-DF6A-4145A12C9DF9}"/>
              </a:ext>
            </a:extLst>
          </p:cNvPr>
          <p:cNvSpPr>
            <a:spLocks noGrp="1"/>
          </p:cNvSpPr>
          <p:nvPr>
            <p:ph type="dt" sz="half" idx="10"/>
          </p:nvPr>
        </p:nvSpPr>
        <p:spPr/>
        <p:txBody>
          <a:bodyPr/>
          <a:lstStyle/>
          <a:p>
            <a:fld id="{0FB9CD5C-63D5-44C7-9D21-009A458E55D6}" type="datetime1">
              <a:rPr lang="en-US" smtClean="0"/>
              <a:t>10/30/2023</a:t>
            </a:fld>
            <a:endParaRPr lang="en-US"/>
          </a:p>
        </p:txBody>
      </p:sp>
      <p:sp>
        <p:nvSpPr>
          <p:cNvPr id="5" name="Footer Placeholder 4">
            <a:extLst>
              <a:ext uri="{FF2B5EF4-FFF2-40B4-BE49-F238E27FC236}">
                <a16:creationId xmlns:a16="http://schemas.microsoft.com/office/drawing/2014/main" id="{45349E4C-9FAE-A8FC-A31F-50C21D39B05F}"/>
              </a:ext>
            </a:extLst>
          </p:cNvPr>
          <p:cNvSpPr>
            <a:spLocks noGrp="1"/>
          </p:cNvSpPr>
          <p:nvPr>
            <p:ph type="ftr" sz="quarter" idx="11"/>
          </p:nvPr>
        </p:nvSpPr>
        <p:spPr/>
        <p:txBody>
          <a:bodyPr/>
          <a:lstStyle/>
          <a:p>
            <a:r>
              <a:rPr lang="en-GB"/>
              <a:t>Department of EECE-19ECS431-EMBEDDED SYSTEMS</a:t>
            </a:r>
          </a:p>
        </p:txBody>
      </p:sp>
      <p:sp>
        <p:nvSpPr>
          <p:cNvPr id="6" name="Slide Number Placeholder 5">
            <a:extLst>
              <a:ext uri="{FF2B5EF4-FFF2-40B4-BE49-F238E27FC236}">
                <a16:creationId xmlns:a16="http://schemas.microsoft.com/office/drawing/2014/main" id="{0812A309-FE79-6067-6941-5B5EF4900F0F}"/>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2771951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ABDA-D953-1AF1-1A4A-7CBFA70AEA2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BD41DF-AB2E-5C7E-0CCD-804BCD7A16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9D1E38-12DE-5EB7-EFCE-D4610A864EAB}"/>
              </a:ext>
            </a:extLst>
          </p:cNvPr>
          <p:cNvSpPr>
            <a:spLocks noGrp="1"/>
          </p:cNvSpPr>
          <p:nvPr>
            <p:ph type="dt" sz="half" idx="10"/>
          </p:nvPr>
        </p:nvSpPr>
        <p:spPr/>
        <p:txBody>
          <a:bodyPr/>
          <a:lstStyle/>
          <a:p>
            <a:fld id="{D88BE47B-88B3-43D4-9CEF-C861742ADF85}" type="datetime1">
              <a:rPr lang="en-US" smtClean="0"/>
              <a:t>10/30/2023</a:t>
            </a:fld>
            <a:endParaRPr lang="en-US"/>
          </a:p>
        </p:txBody>
      </p:sp>
      <p:sp>
        <p:nvSpPr>
          <p:cNvPr id="5" name="Footer Placeholder 4">
            <a:extLst>
              <a:ext uri="{FF2B5EF4-FFF2-40B4-BE49-F238E27FC236}">
                <a16:creationId xmlns:a16="http://schemas.microsoft.com/office/drawing/2014/main" id="{DB922064-1739-0ABE-DF43-D5E3EA8768C7}"/>
              </a:ext>
            </a:extLst>
          </p:cNvPr>
          <p:cNvSpPr>
            <a:spLocks noGrp="1"/>
          </p:cNvSpPr>
          <p:nvPr>
            <p:ph type="ftr" sz="quarter" idx="11"/>
          </p:nvPr>
        </p:nvSpPr>
        <p:spPr/>
        <p:txBody>
          <a:bodyPr/>
          <a:lstStyle/>
          <a:p>
            <a:r>
              <a:rPr lang="en-GB"/>
              <a:t>Department of EECE-19ECS431-EMBEDDED SYSTEMS</a:t>
            </a:r>
          </a:p>
        </p:txBody>
      </p:sp>
      <p:sp>
        <p:nvSpPr>
          <p:cNvPr id="6" name="Slide Number Placeholder 5">
            <a:extLst>
              <a:ext uri="{FF2B5EF4-FFF2-40B4-BE49-F238E27FC236}">
                <a16:creationId xmlns:a16="http://schemas.microsoft.com/office/drawing/2014/main" id="{68C37D1D-4859-84F9-7107-0C3A54C2A0E9}"/>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277278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73435B-9CAD-B2A4-D3AC-4EB41067C087}"/>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521BFBE-9C74-4873-D0A6-07D7736A88F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E1E437-C668-4AF9-C785-AC6A179E6F8A}"/>
              </a:ext>
            </a:extLst>
          </p:cNvPr>
          <p:cNvSpPr>
            <a:spLocks noGrp="1"/>
          </p:cNvSpPr>
          <p:nvPr>
            <p:ph type="dt" sz="half" idx="10"/>
          </p:nvPr>
        </p:nvSpPr>
        <p:spPr/>
        <p:txBody>
          <a:bodyPr/>
          <a:lstStyle/>
          <a:p>
            <a:fld id="{5B0EB4B0-9323-4AA2-AEAF-8AC292D104B2}" type="datetime1">
              <a:rPr lang="en-US" smtClean="0"/>
              <a:t>10/30/2023</a:t>
            </a:fld>
            <a:endParaRPr lang="en-US"/>
          </a:p>
        </p:txBody>
      </p:sp>
      <p:sp>
        <p:nvSpPr>
          <p:cNvPr id="5" name="Footer Placeholder 4">
            <a:extLst>
              <a:ext uri="{FF2B5EF4-FFF2-40B4-BE49-F238E27FC236}">
                <a16:creationId xmlns:a16="http://schemas.microsoft.com/office/drawing/2014/main" id="{AB3B5145-970C-3F5C-106C-5EDFF7A1838A}"/>
              </a:ext>
            </a:extLst>
          </p:cNvPr>
          <p:cNvSpPr>
            <a:spLocks noGrp="1"/>
          </p:cNvSpPr>
          <p:nvPr>
            <p:ph type="ftr" sz="quarter" idx="11"/>
          </p:nvPr>
        </p:nvSpPr>
        <p:spPr/>
        <p:txBody>
          <a:bodyPr/>
          <a:lstStyle/>
          <a:p>
            <a:r>
              <a:rPr lang="en-GB"/>
              <a:t>Department of EECE-19ECS431-EMBEDDED SYSTEMS</a:t>
            </a:r>
          </a:p>
        </p:txBody>
      </p:sp>
      <p:sp>
        <p:nvSpPr>
          <p:cNvPr id="6" name="Slide Number Placeholder 5">
            <a:extLst>
              <a:ext uri="{FF2B5EF4-FFF2-40B4-BE49-F238E27FC236}">
                <a16:creationId xmlns:a16="http://schemas.microsoft.com/office/drawing/2014/main" id="{0EBA52E5-870C-75F8-2115-929775980C0F}"/>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173631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7FF6-491D-7110-97D1-41E92EC571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D1488F-7154-D457-CABF-22F821A2C4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6785D9-2343-7AB3-F6E8-B1845C793FB0}"/>
              </a:ext>
            </a:extLst>
          </p:cNvPr>
          <p:cNvSpPr>
            <a:spLocks noGrp="1"/>
          </p:cNvSpPr>
          <p:nvPr>
            <p:ph type="dt" sz="half" idx="10"/>
          </p:nvPr>
        </p:nvSpPr>
        <p:spPr/>
        <p:txBody>
          <a:bodyPr/>
          <a:lstStyle/>
          <a:p>
            <a:fld id="{E433E06F-40B2-440C-917A-DCFBAE34C0FB}" type="datetime1">
              <a:rPr lang="en-US" smtClean="0"/>
              <a:t>10/30/2023</a:t>
            </a:fld>
            <a:endParaRPr lang="en-US"/>
          </a:p>
        </p:txBody>
      </p:sp>
      <p:sp>
        <p:nvSpPr>
          <p:cNvPr id="5" name="Footer Placeholder 4">
            <a:extLst>
              <a:ext uri="{FF2B5EF4-FFF2-40B4-BE49-F238E27FC236}">
                <a16:creationId xmlns:a16="http://schemas.microsoft.com/office/drawing/2014/main" id="{A3B40048-E45B-A3CA-FC87-18DA9231E734}"/>
              </a:ext>
            </a:extLst>
          </p:cNvPr>
          <p:cNvSpPr>
            <a:spLocks noGrp="1"/>
          </p:cNvSpPr>
          <p:nvPr>
            <p:ph type="ftr" sz="quarter" idx="11"/>
          </p:nvPr>
        </p:nvSpPr>
        <p:spPr/>
        <p:txBody>
          <a:bodyPr/>
          <a:lstStyle/>
          <a:p>
            <a:r>
              <a:rPr lang="en-GB"/>
              <a:t>Department of EECE-19ECS431-EMBEDDED SYSTEMS</a:t>
            </a:r>
          </a:p>
        </p:txBody>
      </p:sp>
      <p:sp>
        <p:nvSpPr>
          <p:cNvPr id="6" name="Slide Number Placeholder 5">
            <a:extLst>
              <a:ext uri="{FF2B5EF4-FFF2-40B4-BE49-F238E27FC236}">
                <a16:creationId xmlns:a16="http://schemas.microsoft.com/office/drawing/2014/main" id="{7F92ED89-8502-94EC-55EC-94B18136CB20}"/>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2970644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6E3E-5AD7-2A39-3F77-AF9AE3AD298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1D77BC9-E976-79CD-06C6-5C66EB4EBCE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6F6BE3-8A64-43FE-FD99-D8B2821B01FB}"/>
              </a:ext>
            </a:extLst>
          </p:cNvPr>
          <p:cNvSpPr>
            <a:spLocks noGrp="1"/>
          </p:cNvSpPr>
          <p:nvPr>
            <p:ph type="dt" sz="half" idx="10"/>
          </p:nvPr>
        </p:nvSpPr>
        <p:spPr/>
        <p:txBody>
          <a:bodyPr/>
          <a:lstStyle/>
          <a:p>
            <a:fld id="{201DD2B3-5078-48EF-A1A5-2F9DB2A99884}" type="datetime1">
              <a:rPr lang="en-US" smtClean="0"/>
              <a:t>10/30/2023</a:t>
            </a:fld>
            <a:endParaRPr lang="en-US"/>
          </a:p>
        </p:txBody>
      </p:sp>
      <p:sp>
        <p:nvSpPr>
          <p:cNvPr id="5" name="Footer Placeholder 4">
            <a:extLst>
              <a:ext uri="{FF2B5EF4-FFF2-40B4-BE49-F238E27FC236}">
                <a16:creationId xmlns:a16="http://schemas.microsoft.com/office/drawing/2014/main" id="{79891EA6-DEE3-D2F2-F802-82E8357375AA}"/>
              </a:ext>
            </a:extLst>
          </p:cNvPr>
          <p:cNvSpPr>
            <a:spLocks noGrp="1"/>
          </p:cNvSpPr>
          <p:nvPr>
            <p:ph type="ftr" sz="quarter" idx="11"/>
          </p:nvPr>
        </p:nvSpPr>
        <p:spPr/>
        <p:txBody>
          <a:bodyPr/>
          <a:lstStyle/>
          <a:p>
            <a:r>
              <a:rPr lang="en-GB"/>
              <a:t>Department of EECE-19ECS431-EMBEDDED SYSTEMS</a:t>
            </a:r>
          </a:p>
        </p:txBody>
      </p:sp>
      <p:sp>
        <p:nvSpPr>
          <p:cNvPr id="6" name="Slide Number Placeholder 5">
            <a:extLst>
              <a:ext uri="{FF2B5EF4-FFF2-40B4-BE49-F238E27FC236}">
                <a16:creationId xmlns:a16="http://schemas.microsoft.com/office/drawing/2014/main" id="{CD0A45C5-17AB-EECF-9648-EAB5AAF8CB5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169868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7774-388B-B661-741D-BB4B8D58F8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D9D3B17-9201-11A3-AF63-16C4BD31C6B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0FF2492-0FB0-EC23-50DD-4F9C8AB08BD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7BE511-86D1-C61D-B828-674678325FB4}"/>
              </a:ext>
            </a:extLst>
          </p:cNvPr>
          <p:cNvSpPr>
            <a:spLocks noGrp="1"/>
          </p:cNvSpPr>
          <p:nvPr>
            <p:ph type="dt" sz="half" idx="10"/>
          </p:nvPr>
        </p:nvSpPr>
        <p:spPr/>
        <p:txBody>
          <a:bodyPr/>
          <a:lstStyle/>
          <a:p>
            <a:fld id="{447AEFA6-25FB-41ED-BFCB-89478ABF5117}" type="datetime1">
              <a:rPr lang="en-US" smtClean="0"/>
              <a:t>10/30/2023</a:t>
            </a:fld>
            <a:endParaRPr lang="en-US"/>
          </a:p>
        </p:txBody>
      </p:sp>
      <p:sp>
        <p:nvSpPr>
          <p:cNvPr id="6" name="Footer Placeholder 5">
            <a:extLst>
              <a:ext uri="{FF2B5EF4-FFF2-40B4-BE49-F238E27FC236}">
                <a16:creationId xmlns:a16="http://schemas.microsoft.com/office/drawing/2014/main" id="{11DF1646-E0D6-42DA-E467-98D2F92F9C38}"/>
              </a:ext>
            </a:extLst>
          </p:cNvPr>
          <p:cNvSpPr>
            <a:spLocks noGrp="1"/>
          </p:cNvSpPr>
          <p:nvPr>
            <p:ph type="ftr" sz="quarter" idx="11"/>
          </p:nvPr>
        </p:nvSpPr>
        <p:spPr/>
        <p:txBody>
          <a:bodyPr/>
          <a:lstStyle/>
          <a:p>
            <a:r>
              <a:rPr lang="en-GB"/>
              <a:t>Department of EECE-19ECS431-EMBEDDED SYSTEMS</a:t>
            </a:r>
          </a:p>
        </p:txBody>
      </p:sp>
      <p:sp>
        <p:nvSpPr>
          <p:cNvPr id="7" name="Slide Number Placeholder 6">
            <a:extLst>
              <a:ext uri="{FF2B5EF4-FFF2-40B4-BE49-F238E27FC236}">
                <a16:creationId xmlns:a16="http://schemas.microsoft.com/office/drawing/2014/main" id="{EBD6E2CA-815E-7D24-1895-D3034D596064}"/>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4004421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8C2B-601B-98A8-4539-0E1AF8FA1344}"/>
              </a:ext>
            </a:extLst>
          </p:cNvPr>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8A6554-30AA-BE47-EE58-543352E06AC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76E1FBF-52B2-D217-3BE0-7A190B747CD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86CB856-4648-0A59-AA89-BD4D08248C9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D83C7C-4C28-DB58-8C0B-0632C4D670E0}"/>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AF5CD1A-C9BF-66E6-98D2-83521738DD2F}"/>
              </a:ext>
            </a:extLst>
          </p:cNvPr>
          <p:cNvSpPr>
            <a:spLocks noGrp="1"/>
          </p:cNvSpPr>
          <p:nvPr>
            <p:ph type="dt" sz="half" idx="10"/>
          </p:nvPr>
        </p:nvSpPr>
        <p:spPr/>
        <p:txBody>
          <a:bodyPr/>
          <a:lstStyle/>
          <a:p>
            <a:fld id="{D6FFE647-D9B4-4E09-8F23-A41F5C19413B}" type="datetime1">
              <a:rPr lang="en-US" smtClean="0"/>
              <a:t>10/30/2023</a:t>
            </a:fld>
            <a:endParaRPr lang="en-US"/>
          </a:p>
        </p:txBody>
      </p:sp>
      <p:sp>
        <p:nvSpPr>
          <p:cNvPr id="8" name="Footer Placeholder 7">
            <a:extLst>
              <a:ext uri="{FF2B5EF4-FFF2-40B4-BE49-F238E27FC236}">
                <a16:creationId xmlns:a16="http://schemas.microsoft.com/office/drawing/2014/main" id="{57FF1EA5-BD13-8F51-65D5-A93DC453D916}"/>
              </a:ext>
            </a:extLst>
          </p:cNvPr>
          <p:cNvSpPr>
            <a:spLocks noGrp="1"/>
          </p:cNvSpPr>
          <p:nvPr>
            <p:ph type="ftr" sz="quarter" idx="11"/>
          </p:nvPr>
        </p:nvSpPr>
        <p:spPr/>
        <p:txBody>
          <a:bodyPr/>
          <a:lstStyle/>
          <a:p>
            <a:r>
              <a:rPr lang="en-GB"/>
              <a:t>Department of EECE-19ECS431-EMBEDDED SYSTEMS</a:t>
            </a:r>
          </a:p>
        </p:txBody>
      </p:sp>
      <p:sp>
        <p:nvSpPr>
          <p:cNvPr id="9" name="Slide Number Placeholder 8">
            <a:extLst>
              <a:ext uri="{FF2B5EF4-FFF2-40B4-BE49-F238E27FC236}">
                <a16:creationId xmlns:a16="http://schemas.microsoft.com/office/drawing/2014/main" id="{06D9C1A5-69A9-6250-C6B1-27A3D1B84C31}"/>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2279720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658CD-F39C-80DE-C04D-5CA6DB2B0DE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4412AD7-56DA-7F40-9E49-5B67DB7D946A}"/>
              </a:ext>
            </a:extLst>
          </p:cNvPr>
          <p:cNvSpPr>
            <a:spLocks noGrp="1"/>
          </p:cNvSpPr>
          <p:nvPr>
            <p:ph type="dt" sz="half" idx="10"/>
          </p:nvPr>
        </p:nvSpPr>
        <p:spPr/>
        <p:txBody>
          <a:bodyPr/>
          <a:lstStyle/>
          <a:p>
            <a:fld id="{755122E7-0A0F-4C7D-9B8E-DF55C7E862FA}" type="datetime1">
              <a:rPr lang="en-US" smtClean="0"/>
              <a:t>10/30/2023</a:t>
            </a:fld>
            <a:endParaRPr lang="en-US"/>
          </a:p>
        </p:txBody>
      </p:sp>
      <p:sp>
        <p:nvSpPr>
          <p:cNvPr id="4" name="Footer Placeholder 3">
            <a:extLst>
              <a:ext uri="{FF2B5EF4-FFF2-40B4-BE49-F238E27FC236}">
                <a16:creationId xmlns:a16="http://schemas.microsoft.com/office/drawing/2014/main" id="{AEB820E6-2116-CD8D-DBD2-F2FDD0B48C0B}"/>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834B6CA0-84E6-B3C7-8B38-573EFC48254E}"/>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378813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F353A0-4458-41F4-A5B4-79033D2CB557}"/>
              </a:ext>
            </a:extLst>
          </p:cNvPr>
          <p:cNvSpPr>
            <a:spLocks noGrp="1"/>
          </p:cNvSpPr>
          <p:nvPr>
            <p:ph type="dt" sz="half" idx="10"/>
          </p:nvPr>
        </p:nvSpPr>
        <p:spPr/>
        <p:txBody>
          <a:bodyPr/>
          <a:lstStyle/>
          <a:p>
            <a:fld id="{560BCC64-E8B4-4750-85F4-CDFC0D526358}" type="datetime1">
              <a:rPr lang="en-US" smtClean="0"/>
              <a:t>10/30/2023</a:t>
            </a:fld>
            <a:endParaRPr lang="en-US"/>
          </a:p>
        </p:txBody>
      </p:sp>
      <p:sp>
        <p:nvSpPr>
          <p:cNvPr id="3" name="Footer Placeholder 2">
            <a:extLst>
              <a:ext uri="{FF2B5EF4-FFF2-40B4-BE49-F238E27FC236}">
                <a16:creationId xmlns:a16="http://schemas.microsoft.com/office/drawing/2014/main" id="{FB8459AE-8C7A-D82E-0CCF-82FADC978E4E}"/>
              </a:ext>
            </a:extLst>
          </p:cNvPr>
          <p:cNvSpPr>
            <a:spLocks noGrp="1"/>
          </p:cNvSpPr>
          <p:nvPr>
            <p:ph type="ftr" sz="quarter" idx="11"/>
          </p:nvPr>
        </p:nvSpPr>
        <p:spPr/>
        <p:txBody>
          <a:bodyPr/>
          <a:lstStyle/>
          <a:p>
            <a:r>
              <a:rPr lang="en-GB"/>
              <a:t>Department of EECE-19ECS431-EMBEDDED SYSTEMS</a:t>
            </a:r>
          </a:p>
        </p:txBody>
      </p:sp>
      <p:sp>
        <p:nvSpPr>
          <p:cNvPr id="4" name="Slide Number Placeholder 3">
            <a:extLst>
              <a:ext uri="{FF2B5EF4-FFF2-40B4-BE49-F238E27FC236}">
                <a16:creationId xmlns:a16="http://schemas.microsoft.com/office/drawing/2014/main" id="{4B2D2106-28A9-4E25-2E28-9709B1DDA2E2}"/>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499835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5245-72FF-123F-DED8-41A132A80DA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46DE880-5E60-30A0-D849-77FF48DFA4A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8F661CA-337B-9EB0-7686-6CA31A42363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A2F8870-0150-A04E-24E5-2D5B4A4A733C}"/>
              </a:ext>
            </a:extLst>
          </p:cNvPr>
          <p:cNvSpPr>
            <a:spLocks noGrp="1"/>
          </p:cNvSpPr>
          <p:nvPr>
            <p:ph type="dt" sz="half" idx="10"/>
          </p:nvPr>
        </p:nvSpPr>
        <p:spPr/>
        <p:txBody>
          <a:bodyPr/>
          <a:lstStyle/>
          <a:p>
            <a:fld id="{2A487587-9866-49E9-8B67-35E1EA1865CF}" type="datetime1">
              <a:rPr lang="en-US" smtClean="0"/>
              <a:t>10/30/2023</a:t>
            </a:fld>
            <a:endParaRPr lang="en-US"/>
          </a:p>
        </p:txBody>
      </p:sp>
      <p:sp>
        <p:nvSpPr>
          <p:cNvPr id="6" name="Footer Placeholder 5">
            <a:extLst>
              <a:ext uri="{FF2B5EF4-FFF2-40B4-BE49-F238E27FC236}">
                <a16:creationId xmlns:a16="http://schemas.microsoft.com/office/drawing/2014/main" id="{85A13929-91B4-2B97-B045-AAE3DC1A3D88}"/>
              </a:ext>
            </a:extLst>
          </p:cNvPr>
          <p:cNvSpPr>
            <a:spLocks noGrp="1"/>
          </p:cNvSpPr>
          <p:nvPr>
            <p:ph type="ftr" sz="quarter" idx="11"/>
          </p:nvPr>
        </p:nvSpPr>
        <p:spPr/>
        <p:txBody>
          <a:bodyPr/>
          <a:lstStyle/>
          <a:p>
            <a:r>
              <a:rPr lang="en-GB"/>
              <a:t>Department of EECE-19ECS431-EMBEDDED SYSTEMS</a:t>
            </a:r>
          </a:p>
        </p:txBody>
      </p:sp>
      <p:sp>
        <p:nvSpPr>
          <p:cNvPr id="7" name="Slide Number Placeholder 6">
            <a:extLst>
              <a:ext uri="{FF2B5EF4-FFF2-40B4-BE49-F238E27FC236}">
                <a16:creationId xmlns:a16="http://schemas.microsoft.com/office/drawing/2014/main" id="{09799675-47D7-D1C8-563B-8F38B62DB549}"/>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2448319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381A-EED4-A257-1955-49F2686794A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4491DA3-BCCF-2624-B875-9B7632824CB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F927B934-B2AA-45BB-4367-E7381A5B234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98FC1F6-6086-940B-5EC7-A03D7EE42A09}"/>
              </a:ext>
            </a:extLst>
          </p:cNvPr>
          <p:cNvSpPr>
            <a:spLocks noGrp="1"/>
          </p:cNvSpPr>
          <p:nvPr>
            <p:ph type="dt" sz="half" idx="10"/>
          </p:nvPr>
        </p:nvSpPr>
        <p:spPr/>
        <p:txBody>
          <a:bodyPr/>
          <a:lstStyle/>
          <a:p>
            <a:fld id="{476B8075-0CC2-4C0A-AF54-566FD882BF9E}" type="datetime1">
              <a:rPr lang="en-US" smtClean="0"/>
              <a:t>10/30/2023</a:t>
            </a:fld>
            <a:endParaRPr lang="en-US"/>
          </a:p>
        </p:txBody>
      </p:sp>
      <p:sp>
        <p:nvSpPr>
          <p:cNvPr id="6" name="Footer Placeholder 5">
            <a:extLst>
              <a:ext uri="{FF2B5EF4-FFF2-40B4-BE49-F238E27FC236}">
                <a16:creationId xmlns:a16="http://schemas.microsoft.com/office/drawing/2014/main" id="{97ED0ABC-E907-E635-1C4A-5A46D725DAC0}"/>
              </a:ext>
            </a:extLst>
          </p:cNvPr>
          <p:cNvSpPr>
            <a:spLocks noGrp="1"/>
          </p:cNvSpPr>
          <p:nvPr>
            <p:ph type="ftr" sz="quarter" idx="11"/>
          </p:nvPr>
        </p:nvSpPr>
        <p:spPr/>
        <p:txBody>
          <a:bodyPr/>
          <a:lstStyle/>
          <a:p>
            <a:r>
              <a:rPr lang="en-GB"/>
              <a:t>Department of EECE-19ECS431-EMBEDDED SYSTEMS</a:t>
            </a:r>
          </a:p>
        </p:txBody>
      </p:sp>
      <p:sp>
        <p:nvSpPr>
          <p:cNvPr id="7" name="Slide Number Placeholder 6">
            <a:extLst>
              <a:ext uri="{FF2B5EF4-FFF2-40B4-BE49-F238E27FC236}">
                <a16:creationId xmlns:a16="http://schemas.microsoft.com/office/drawing/2014/main" id="{FA58A4FB-5215-F72B-3D89-1E8E45D9ECA4}"/>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289292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E89E7-8FA2-942D-4E85-3FFFAD42D8E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F347FD-8A34-C438-BB70-9B2FA9438A9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9275CA-0F4A-FA4D-8B15-C23B5BB40B3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D864C57-1062-425C-A26B-FA0031B23957}" type="datetime1">
              <a:rPr lang="en-US" smtClean="0"/>
              <a:t>10/30/2023</a:t>
            </a:fld>
            <a:endParaRPr lang="en-US"/>
          </a:p>
        </p:txBody>
      </p:sp>
      <p:sp>
        <p:nvSpPr>
          <p:cNvPr id="5" name="Footer Placeholder 4">
            <a:extLst>
              <a:ext uri="{FF2B5EF4-FFF2-40B4-BE49-F238E27FC236}">
                <a16:creationId xmlns:a16="http://schemas.microsoft.com/office/drawing/2014/main" id="{AED8EF01-3B48-2EF1-3309-B7905982496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GB"/>
              <a:t>Department of EECE-19ECS431-EMBEDDED SYSTEMS</a:t>
            </a:r>
          </a:p>
        </p:txBody>
      </p:sp>
      <p:sp>
        <p:nvSpPr>
          <p:cNvPr id="6" name="Slide Number Placeholder 5">
            <a:extLst>
              <a:ext uri="{FF2B5EF4-FFF2-40B4-BE49-F238E27FC236}">
                <a16:creationId xmlns:a16="http://schemas.microsoft.com/office/drawing/2014/main" id="{A66FBE23-ED8A-790C-EB48-54CBC6FB9D4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38100">
              <a:lnSpc>
                <a:spcPct val="100000"/>
              </a:lnSpc>
              <a:spcBef>
                <a:spcPts val="45"/>
              </a:spcBef>
            </a:pPr>
            <a:fld id="{81D60167-4931-47E6-BA6A-407CBD079E47}" type="slidenum">
              <a:rPr lang="en-GB" spc="15" smtClean="0"/>
              <a:t>‹#›</a:t>
            </a:fld>
            <a:endParaRPr lang="en-GB" spc="15" dirty="0"/>
          </a:p>
        </p:txBody>
      </p:sp>
    </p:spTree>
    <p:extLst>
      <p:ext uri="{BB962C8B-B14F-4D97-AF65-F5344CB8AC3E}">
        <p14:creationId xmlns:p14="http://schemas.microsoft.com/office/powerpoint/2010/main" val="345762426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2E70A1"/>
          </a:solidFill>
        </p:spPr>
        <p:txBody>
          <a:bodyPr wrap="square" lIns="0" tIns="0" rIns="0" bIns="0" rtlCol="0"/>
          <a:lstStyle/>
          <a:p>
            <a:endParaRPr/>
          </a:p>
        </p:txBody>
      </p:sp>
      <p:sp>
        <p:nvSpPr>
          <p:cNvPr id="3" name="object 3"/>
          <p:cNvSpPr txBox="1">
            <a:spLocks noGrp="1"/>
          </p:cNvSpPr>
          <p:nvPr>
            <p:ph type="title"/>
          </p:nvPr>
        </p:nvSpPr>
        <p:spPr>
          <a:xfrm>
            <a:off x="152400" y="2215110"/>
            <a:ext cx="8991600" cy="2021964"/>
          </a:xfrm>
          <a:prstGeom prst="rect">
            <a:avLst/>
          </a:prstGeom>
        </p:spPr>
        <p:txBody>
          <a:bodyPr vert="horz" wrap="square" lIns="0" tIns="12700" rIns="0" bIns="0" rtlCol="0">
            <a:spAutoFit/>
          </a:bodyPr>
          <a:lstStyle/>
          <a:p>
            <a:pPr marL="12700" marR="5080" indent="-12700" algn="ctr" defTabSz="179388">
              <a:lnSpc>
                <a:spcPct val="150000"/>
              </a:lnSpc>
              <a:spcBef>
                <a:spcPts val="100"/>
              </a:spcBef>
            </a:pPr>
            <a:r>
              <a:rPr lang="en-IN" sz="4400" dirty="0">
                <a:solidFill>
                  <a:srgbClr val="FFFFFF"/>
                </a:solidFill>
              </a:rPr>
              <a:t>Module</a:t>
            </a:r>
            <a:r>
              <a:rPr sz="4400" dirty="0">
                <a:solidFill>
                  <a:srgbClr val="FFFFFF"/>
                </a:solidFill>
              </a:rPr>
              <a:t>-I</a:t>
            </a:r>
            <a:r>
              <a:rPr lang="en-US" sz="4400" dirty="0">
                <a:solidFill>
                  <a:srgbClr val="FFFFFF"/>
                </a:solidFill>
              </a:rPr>
              <a:t>V</a:t>
            </a:r>
            <a:br>
              <a:rPr lang="en-IN" sz="4400" spc="-5" dirty="0">
                <a:solidFill>
                  <a:srgbClr val="FFFFFF"/>
                </a:solidFill>
              </a:rPr>
            </a:br>
            <a:r>
              <a:rPr lang="en-IN" sz="4400" spc="-5" dirty="0">
                <a:solidFill>
                  <a:srgbClr val="FFFFFF"/>
                </a:solidFill>
              </a:rPr>
              <a:t>	</a:t>
            </a:r>
            <a:r>
              <a:rPr lang="en-IN" sz="4800" b="0" i="0" u="none" strike="noStrike" baseline="0" dirty="0">
                <a:latin typeface="CIDFont+F1"/>
              </a:rPr>
              <a:t>Introduction to ARM Programming</a:t>
            </a:r>
            <a:endParaRPr lang="en-IN" sz="4800" dirty="0">
              <a:solidFill>
                <a:srgbClr val="FFFFFF"/>
              </a:solidFill>
            </a:endParaRPr>
          </a:p>
        </p:txBody>
      </p:sp>
      <p:pic>
        <p:nvPicPr>
          <p:cNvPr id="4" name="Picture 3" descr="A picture containing text, sign, tableware&#10;&#10;Description automatically generated">
            <a:extLst>
              <a:ext uri="{FF2B5EF4-FFF2-40B4-BE49-F238E27FC236}">
                <a16:creationId xmlns:a16="http://schemas.microsoft.com/office/drawing/2014/main" id="{3B33B6A3-E175-2995-7C48-97DA84C6A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5" name="Footer Placeholder 4">
            <a:extLst>
              <a:ext uri="{FF2B5EF4-FFF2-40B4-BE49-F238E27FC236}">
                <a16:creationId xmlns:a16="http://schemas.microsoft.com/office/drawing/2014/main" id="{86924D0E-211E-488B-DA9C-C8C33F8D8319}"/>
              </a:ext>
            </a:extLst>
          </p:cNvPr>
          <p:cNvSpPr>
            <a:spLocks noGrp="1"/>
          </p:cNvSpPr>
          <p:nvPr>
            <p:ph type="ftr" sz="quarter" idx="11"/>
          </p:nvPr>
        </p:nvSpPr>
        <p:spPr/>
        <p:txBody>
          <a:bodyPr/>
          <a:lstStyle/>
          <a:p>
            <a:r>
              <a:rPr lang="en-GB"/>
              <a:t>Department of EECE-19ECS431-EMBEDDED SYSTEMS</a:t>
            </a:r>
          </a:p>
        </p:txBody>
      </p:sp>
      <p:sp>
        <p:nvSpPr>
          <p:cNvPr id="6" name="Slide Number Placeholder 5">
            <a:extLst>
              <a:ext uri="{FF2B5EF4-FFF2-40B4-BE49-F238E27FC236}">
                <a16:creationId xmlns:a16="http://schemas.microsoft.com/office/drawing/2014/main" id="{B0A10C70-EB9A-E2C7-6D1D-AEC7783CCC0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a:t>
            </a:fld>
            <a:endParaRPr lang="en-GB" spc="1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10</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10</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4763386" cy="523220"/>
          </a:xfrm>
          <a:prstGeom prst="rect">
            <a:avLst/>
          </a:prstGeom>
          <a:noFill/>
        </p:spPr>
        <p:txBody>
          <a:bodyPr wrap="square">
            <a:spAutoFit/>
          </a:bodyPr>
          <a:lstStyle/>
          <a:p>
            <a:pPr algn="l"/>
            <a:r>
              <a:rPr lang="en-US" sz="2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LPC 2148 I/O PORTS</a:t>
            </a:r>
            <a:endParaRPr lang="en-IN" sz="2800" b="1" i="0" dirty="0">
              <a:effectLst/>
              <a:latin typeface="Open Sans" panose="020B0606030504020204" pitchFamily="34" charset="0"/>
            </a:endParaRPr>
          </a:p>
        </p:txBody>
      </p:sp>
      <p:pic>
        <p:nvPicPr>
          <p:cNvPr id="7" name="Picture 6">
            <a:extLst>
              <a:ext uri="{FF2B5EF4-FFF2-40B4-BE49-F238E27FC236}">
                <a16:creationId xmlns:a16="http://schemas.microsoft.com/office/drawing/2014/main" id="{E22E490D-6A4E-C67C-1486-0EFF35814F5E}"/>
              </a:ext>
            </a:extLst>
          </p:cNvPr>
          <p:cNvPicPr>
            <a:picLocks noChangeAspect="1"/>
          </p:cNvPicPr>
          <p:nvPr/>
        </p:nvPicPr>
        <p:blipFill>
          <a:blip r:embed="rId4"/>
          <a:srcRect/>
          <a:stretch>
            <a:fillRect/>
          </a:stretch>
        </p:blipFill>
        <p:spPr bwMode="auto">
          <a:xfrm>
            <a:off x="533400" y="1293072"/>
            <a:ext cx="8190610" cy="2364528"/>
          </a:xfrm>
          <a:prstGeom prst="rect">
            <a:avLst/>
          </a:prstGeom>
          <a:noFill/>
          <a:ln w="9525">
            <a:noFill/>
            <a:miter lim="800000"/>
            <a:headEnd/>
            <a:tailEnd/>
          </a:ln>
        </p:spPr>
      </p:pic>
    </p:spTree>
    <p:extLst>
      <p:ext uri="{BB962C8B-B14F-4D97-AF65-F5344CB8AC3E}">
        <p14:creationId xmlns:p14="http://schemas.microsoft.com/office/powerpoint/2010/main" val="4077867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11</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11</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1" name="object 7">
            <a:extLst>
              <a:ext uri="{FF2B5EF4-FFF2-40B4-BE49-F238E27FC236}">
                <a16:creationId xmlns:a16="http://schemas.microsoft.com/office/drawing/2014/main" id="{78FD4C95-1E1B-C007-9527-D46ACE8EB1D3}"/>
              </a:ext>
            </a:extLst>
          </p:cNvPr>
          <p:cNvSpPr txBox="1"/>
          <p:nvPr/>
        </p:nvSpPr>
        <p:spPr>
          <a:xfrm>
            <a:off x="556895" y="1110142"/>
            <a:ext cx="8190611" cy="4496744"/>
          </a:xfrm>
          <a:prstGeom prst="rect">
            <a:avLst/>
          </a:prstGeom>
        </p:spPr>
        <p:txBody>
          <a:bodyPr vert="horz" wrap="square" lIns="0" tIns="13335" rIns="0" bIns="0" rtlCol="0">
            <a:spAutoFit/>
          </a:bodyPr>
          <a:lstStyle/>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Most of the pins in both the I/O ports of the LPC2148 have more than one function i.e. they are multiplexed with different functions</a:t>
            </a:r>
            <a:r>
              <a:rPr lang="en-US" sz="2400" b="0" i="0" dirty="0">
                <a:effectLst/>
                <a:latin typeface="Times New Roman" panose="02020603050405020304" pitchFamily="18" charset="0"/>
                <a:cs typeface="Times New Roman" panose="02020603050405020304" pitchFamily="18" charset="0"/>
              </a:rPr>
              <a:t>. </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Pin 19 of the LPC2148 has three functions namely P0.0, a general purpose I/O pin, TXD0, the transmitter O/P for UART0 and PWM1, and the pulse width modulator O/P 1. </a:t>
            </a:r>
          </a:p>
          <a:p>
            <a:pPr marL="355600" indent="-342900" algn="just">
              <a:spcBef>
                <a:spcPts val="105"/>
              </a:spcBef>
              <a:buFont typeface="Arial" panose="020B0604020202020204" pitchFamily="34" charset="0"/>
              <a:buChar char="•"/>
            </a:pPr>
            <a:endParaRPr lang="en-US" sz="2400" dirty="0">
              <a:solidFill>
                <a:srgbClr val="34444C"/>
              </a:solidFill>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dirty="0">
                <a:solidFill>
                  <a:srgbClr val="34444C"/>
                </a:solidFill>
                <a:latin typeface="Times New Roman" panose="02020603050405020304" pitchFamily="18" charset="0"/>
                <a:cs typeface="Times New Roman" panose="02020603050405020304" pitchFamily="18" charset="0"/>
              </a:rPr>
              <a:t>E</a:t>
            </a:r>
            <a:r>
              <a:rPr lang="en-US" sz="2400" b="0" i="0" dirty="0">
                <a:solidFill>
                  <a:srgbClr val="34444C"/>
                </a:solidFill>
                <a:effectLst/>
                <a:latin typeface="Times New Roman" panose="02020603050405020304" pitchFamily="18" charset="0"/>
                <a:cs typeface="Times New Roman" panose="02020603050405020304" pitchFamily="18" charset="0"/>
              </a:rPr>
              <a:t>ach pin can have a single function and the function can be selected with the help of three Configuration Registers which control the multiplexers to allow connection between the external pin and the on-chip peripheral.</a:t>
            </a:r>
            <a:endParaRPr lang="en-IN" sz="2000" b="1" spc="-15"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4763386" cy="523220"/>
          </a:xfrm>
          <a:prstGeom prst="rect">
            <a:avLst/>
          </a:prstGeom>
          <a:noFill/>
        </p:spPr>
        <p:txBody>
          <a:bodyPr wrap="square">
            <a:spAutoFit/>
          </a:bodyPr>
          <a:lstStyle/>
          <a:p>
            <a:pPr algn="l"/>
            <a:r>
              <a:rPr lang="en-IN" sz="2800" b="1" i="0" dirty="0">
                <a:effectLst/>
                <a:latin typeface="Open Sans" panose="020B0606030504020204" pitchFamily="34" charset="0"/>
              </a:rPr>
              <a:t>Registers</a:t>
            </a:r>
          </a:p>
        </p:txBody>
      </p:sp>
    </p:spTree>
    <p:extLst>
      <p:ext uri="{BB962C8B-B14F-4D97-AF65-F5344CB8AC3E}">
        <p14:creationId xmlns:p14="http://schemas.microsoft.com/office/powerpoint/2010/main" val="1293358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FFA386-D468-4602-94CD-7705F72789F6}"/>
              </a:ext>
            </a:extLst>
          </p:cNvPr>
          <p:cNvSpPr>
            <a:spLocks noGrp="1"/>
          </p:cNvSpPr>
          <p:nvPr>
            <p:ph type="ftr" sz="quarter" idx="11"/>
          </p:nvPr>
        </p:nvSpPr>
        <p:spPr/>
        <p:txBody>
          <a:bodyPr/>
          <a:lstStyle/>
          <a:p>
            <a:r>
              <a:rPr lang="en-GB"/>
              <a:t>Department of EECE-19ECS431-EMBEDDED SYSTEMS</a:t>
            </a:r>
          </a:p>
        </p:txBody>
      </p:sp>
      <p:sp>
        <p:nvSpPr>
          <p:cNvPr id="3" name="Slide Number Placeholder 2">
            <a:extLst>
              <a:ext uri="{FF2B5EF4-FFF2-40B4-BE49-F238E27FC236}">
                <a16:creationId xmlns:a16="http://schemas.microsoft.com/office/drawing/2014/main" id="{0044FD44-9DCF-C386-9C70-83D036336A16}"/>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12</a:t>
            </a:fld>
            <a:endParaRPr lang="en-GB" spc="15" dirty="0"/>
          </a:p>
        </p:txBody>
      </p:sp>
      <p:pic>
        <p:nvPicPr>
          <p:cNvPr id="4" name="Picture 3">
            <a:extLst>
              <a:ext uri="{FF2B5EF4-FFF2-40B4-BE49-F238E27FC236}">
                <a16:creationId xmlns:a16="http://schemas.microsoft.com/office/drawing/2014/main" id="{3829B274-4EE4-777E-CE84-E207AF0BC73F}"/>
              </a:ext>
            </a:extLst>
          </p:cNvPr>
          <p:cNvPicPr>
            <a:picLocks noChangeAspect="1"/>
          </p:cNvPicPr>
          <p:nvPr/>
        </p:nvPicPr>
        <p:blipFill>
          <a:blip r:embed="rId2"/>
          <a:srcRect/>
          <a:stretch>
            <a:fillRect/>
          </a:stretch>
        </p:blipFill>
        <p:spPr bwMode="auto">
          <a:xfrm>
            <a:off x="609600" y="685800"/>
            <a:ext cx="8001000" cy="4953000"/>
          </a:xfrm>
          <a:prstGeom prst="rect">
            <a:avLst/>
          </a:prstGeom>
          <a:noFill/>
          <a:ln w="9525">
            <a:noFill/>
            <a:miter lim="800000"/>
            <a:headEnd/>
            <a:tailEnd/>
          </a:ln>
        </p:spPr>
      </p:pic>
    </p:spTree>
    <p:extLst>
      <p:ext uri="{BB962C8B-B14F-4D97-AF65-F5344CB8AC3E}">
        <p14:creationId xmlns:p14="http://schemas.microsoft.com/office/powerpoint/2010/main" val="130654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13</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13</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1" name="object 7">
            <a:extLst>
              <a:ext uri="{FF2B5EF4-FFF2-40B4-BE49-F238E27FC236}">
                <a16:creationId xmlns:a16="http://schemas.microsoft.com/office/drawing/2014/main" id="{78FD4C95-1E1B-C007-9527-D46ACE8EB1D3}"/>
              </a:ext>
            </a:extLst>
          </p:cNvPr>
          <p:cNvSpPr txBox="1"/>
          <p:nvPr/>
        </p:nvSpPr>
        <p:spPr>
          <a:xfrm>
            <a:off x="556895" y="1110142"/>
            <a:ext cx="8190611" cy="5656036"/>
          </a:xfrm>
          <a:prstGeom prst="rect">
            <a:avLst/>
          </a:prstGeom>
        </p:spPr>
        <p:txBody>
          <a:bodyPr vert="horz" wrap="square" lIns="0" tIns="13335" rIns="0" bIns="0" rtlCol="0">
            <a:spAutoFit/>
          </a:bodyPr>
          <a:lstStyle/>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The configuration register is called PINSEL and is classified in to three registers: PINSEL0, PINSEL1 and PINSEL2.</a:t>
            </a:r>
            <a:r>
              <a:rPr lang="en-US" sz="2400" b="0" i="0" dirty="0">
                <a:effectLst/>
                <a:latin typeface="Times New Roman" panose="02020603050405020304" pitchFamily="18" charset="0"/>
                <a:cs typeface="Times New Roman" panose="02020603050405020304" pitchFamily="18" charset="0"/>
              </a:rPr>
              <a:t>. </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These configuration registers are of 32-bit wide. Any pin on the LPC2148 can have a maximum of 4 functions.. </a:t>
            </a:r>
          </a:p>
          <a:p>
            <a:pPr marL="355600" indent="-342900" algn="just">
              <a:spcBef>
                <a:spcPts val="105"/>
              </a:spcBef>
              <a:buFont typeface="Arial" panose="020B0604020202020204" pitchFamily="34" charset="0"/>
              <a:buChar char="•"/>
            </a:pPr>
            <a:endParaRPr lang="en-US" sz="2400" dirty="0">
              <a:solidFill>
                <a:srgbClr val="34444C"/>
              </a:solidFill>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in order to select one of the four functions, two corresponding bits of the PINSEL register are needed.</a:t>
            </a:r>
          </a:p>
          <a:p>
            <a:pPr marL="355600" indent="-342900" algn="just">
              <a:spcBef>
                <a:spcPts val="105"/>
              </a:spcBef>
              <a:buFont typeface="Arial" panose="020B0604020202020204" pitchFamily="34" charset="0"/>
              <a:buChar char="•"/>
            </a:pPr>
            <a:endParaRPr lang="en-US" sz="2400" spc="-15" dirty="0">
              <a:solidFill>
                <a:srgbClr val="34444C"/>
              </a:solidFill>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32-bit PINSEL register can control 16 pins with 2-bits to control each pin.</a:t>
            </a:r>
          </a:p>
          <a:p>
            <a:pPr marL="355600" indent="-342900" algn="just">
              <a:spcBef>
                <a:spcPts val="105"/>
              </a:spcBef>
              <a:buFont typeface="Arial" panose="020B0604020202020204" pitchFamily="34" charset="0"/>
              <a:buChar char="•"/>
            </a:pPr>
            <a:endParaRPr lang="en-US" sz="2400" b="0" i="0" spc="-15" dirty="0">
              <a:solidFill>
                <a:srgbClr val="34444C"/>
              </a:solidFill>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PINSEL0 controls PORT0 pins P0.0 to P0.15, PINSEL1 controls PORT0 pins P0.16 to P0.31 and PINSEL2 controls PORT1 pins P1.16 to P1.31.</a:t>
            </a:r>
            <a:endParaRPr lang="en-IN" sz="2400" b="1" spc="-15"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4763386" cy="523220"/>
          </a:xfrm>
          <a:prstGeom prst="rect">
            <a:avLst/>
          </a:prstGeom>
          <a:noFill/>
        </p:spPr>
        <p:txBody>
          <a:bodyPr wrap="square">
            <a:spAutoFit/>
          </a:bodyPr>
          <a:lstStyle/>
          <a:p>
            <a:pPr algn="l"/>
            <a:r>
              <a:rPr lang="en-IN" sz="2800" b="1" i="0" dirty="0">
                <a:effectLst/>
                <a:latin typeface="Open Sans" panose="020B0606030504020204" pitchFamily="34" charset="0"/>
              </a:rPr>
              <a:t>Registers</a:t>
            </a:r>
          </a:p>
        </p:txBody>
      </p:sp>
    </p:spTree>
    <p:extLst>
      <p:ext uri="{BB962C8B-B14F-4D97-AF65-F5344CB8AC3E}">
        <p14:creationId xmlns:p14="http://schemas.microsoft.com/office/powerpoint/2010/main" val="1478455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14</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14</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253355" y="195590"/>
            <a:ext cx="4763386" cy="523220"/>
          </a:xfrm>
          <a:prstGeom prst="rect">
            <a:avLst/>
          </a:prstGeom>
          <a:noFill/>
        </p:spPr>
        <p:txBody>
          <a:bodyPr wrap="square">
            <a:spAutoFit/>
          </a:bodyPr>
          <a:lstStyle/>
          <a:p>
            <a:pPr algn="ctr"/>
            <a:r>
              <a:rPr lang="en-IN" sz="2800" b="1" i="0" dirty="0">
                <a:effectLst/>
                <a:latin typeface="Open Sans" panose="020B0606030504020204" pitchFamily="34" charset="0"/>
              </a:rPr>
              <a:t>PINSEL</a:t>
            </a:r>
          </a:p>
        </p:txBody>
      </p:sp>
      <p:pic>
        <p:nvPicPr>
          <p:cNvPr id="5" name="Picture 4">
            <a:extLst>
              <a:ext uri="{FF2B5EF4-FFF2-40B4-BE49-F238E27FC236}">
                <a16:creationId xmlns:a16="http://schemas.microsoft.com/office/drawing/2014/main" id="{5744F97A-8B1A-4CFF-71AB-9771BD4E8D50}"/>
              </a:ext>
            </a:extLst>
          </p:cNvPr>
          <p:cNvPicPr>
            <a:picLocks noChangeAspect="1"/>
          </p:cNvPicPr>
          <p:nvPr/>
        </p:nvPicPr>
        <p:blipFill>
          <a:blip r:embed="rId4"/>
          <a:srcRect/>
          <a:stretch>
            <a:fillRect/>
          </a:stretch>
        </p:blipFill>
        <p:spPr bwMode="auto">
          <a:xfrm>
            <a:off x="450548" y="1122420"/>
            <a:ext cx="8190611" cy="2539884"/>
          </a:xfrm>
          <a:prstGeom prst="rect">
            <a:avLst/>
          </a:prstGeom>
          <a:noFill/>
          <a:ln w="9525">
            <a:noFill/>
            <a:miter lim="800000"/>
            <a:headEnd/>
            <a:tailEnd/>
          </a:ln>
        </p:spPr>
      </p:pic>
      <p:pic>
        <p:nvPicPr>
          <p:cNvPr id="6" name="Picture 5">
            <a:extLst>
              <a:ext uri="{FF2B5EF4-FFF2-40B4-BE49-F238E27FC236}">
                <a16:creationId xmlns:a16="http://schemas.microsoft.com/office/drawing/2014/main" id="{319C36DE-FAA9-E8C7-B502-B2BAB4EA57FB}"/>
              </a:ext>
            </a:extLst>
          </p:cNvPr>
          <p:cNvPicPr>
            <a:picLocks noChangeAspect="1"/>
          </p:cNvPicPr>
          <p:nvPr/>
        </p:nvPicPr>
        <p:blipFill>
          <a:blip r:embed="rId5"/>
          <a:srcRect/>
          <a:stretch>
            <a:fillRect/>
          </a:stretch>
        </p:blipFill>
        <p:spPr bwMode="auto">
          <a:xfrm>
            <a:off x="228600" y="3662304"/>
            <a:ext cx="8336359" cy="2987676"/>
          </a:xfrm>
          <a:prstGeom prst="rect">
            <a:avLst/>
          </a:prstGeom>
          <a:noFill/>
          <a:ln w="9525">
            <a:noFill/>
            <a:miter lim="800000"/>
            <a:headEnd/>
            <a:tailEnd/>
          </a:ln>
        </p:spPr>
      </p:pic>
    </p:spTree>
    <p:extLst>
      <p:ext uri="{BB962C8B-B14F-4D97-AF65-F5344CB8AC3E}">
        <p14:creationId xmlns:p14="http://schemas.microsoft.com/office/powerpoint/2010/main" val="227469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15</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15</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4763386" cy="523220"/>
          </a:xfrm>
          <a:prstGeom prst="rect">
            <a:avLst/>
          </a:prstGeom>
          <a:noFill/>
        </p:spPr>
        <p:txBody>
          <a:bodyPr wrap="square">
            <a:spAutoFit/>
          </a:bodyPr>
          <a:lstStyle/>
          <a:p>
            <a:pPr algn="l"/>
            <a:r>
              <a:rPr lang="en-IN" sz="2800" b="1" i="0" dirty="0">
                <a:effectLst/>
                <a:latin typeface="Open Sans" panose="020B0606030504020204" pitchFamily="34" charset="0"/>
              </a:rPr>
              <a:t>PINSEL0</a:t>
            </a:r>
          </a:p>
        </p:txBody>
      </p:sp>
      <p:pic>
        <p:nvPicPr>
          <p:cNvPr id="7" name="Picture 6">
            <a:extLst>
              <a:ext uri="{FF2B5EF4-FFF2-40B4-BE49-F238E27FC236}">
                <a16:creationId xmlns:a16="http://schemas.microsoft.com/office/drawing/2014/main" id="{E42DD8F2-2202-0C73-6D8F-B03F23CC1F5C}"/>
              </a:ext>
            </a:extLst>
          </p:cNvPr>
          <p:cNvPicPr>
            <a:picLocks noChangeAspect="1"/>
          </p:cNvPicPr>
          <p:nvPr/>
        </p:nvPicPr>
        <p:blipFill>
          <a:blip r:embed="rId4"/>
          <a:srcRect/>
          <a:stretch>
            <a:fillRect/>
          </a:stretch>
        </p:blipFill>
        <p:spPr bwMode="auto">
          <a:xfrm>
            <a:off x="314324" y="1144190"/>
            <a:ext cx="8296275" cy="2160596"/>
          </a:xfrm>
          <a:prstGeom prst="rect">
            <a:avLst/>
          </a:prstGeom>
          <a:noFill/>
          <a:ln w="9525">
            <a:noFill/>
            <a:miter lim="800000"/>
            <a:headEnd/>
            <a:tailEnd/>
          </a:ln>
        </p:spPr>
      </p:pic>
      <p:pic>
        <p:nvPicPr>
          <p:cNvPr id="5" name="Picture 4">
            <a:extLst>
              <a:ext uri="{FF2B5EF4-FFF2-40B4-BE49-F238E27FC236}">
                <a16:creationId xmlns:a16="http://schemas.microsoft.com/office/drawing/2014/main" id="{35EE35AD-BF08-97BD-90DA-B53B5C8FDB93}"/>
              </a:ext>
            </a:extLst>
          </p:cNvPr>
          <p:cNvPicPr>
            <a:picLocks noChangeAspect="1"/>
          </p:cNvPicPr>
          <p:nvPr/>
        </p:nvPicPr>
        <p:blipFill>
          <a:blip r:embed="rId5"/>
          <a:srcRect/>
          <a:stretch>
            <a:fillRect/>
          </a:stretch>
        </p:blipFill>
        <p:spPr bwMode="auto">
          <a:xfrm>
            <a:off x="367156" y="3553214"/>
            <a:ext cx="8190610" cy="2160596"/>
          </a:xfrm>
          <a:prstGeom prst="rect">
            <a:avLst/>
          </a:prstGeom>
          <a:noFill/>
          <a:ln w="9525">
            <a:noFill/>
            <a:miter lim="800000"/>
            <a:headEnd/>
            <a:tailEnd/>
          </a:ln>
        </p:spPr>
      </p:pic>
    </p:spTree>
    <p:extLst>
      <p:ext uri="{BB962C8B-B14F-4D97-AF65-F5344CB8AC3E}">
        <p14:creationId xmlns:p14="http://schemas.microsoft.com/office/powerpoint/2010/main" val="4145351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16</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16</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4763386" cy="523220"/>
          </a:xfrm>
          <a:prstGeom prst="rect">
            <a:avLst/>
          </a:prstGeom>
          <a:noFill/>
        </p:spPr>
        <p:txBody>
          <a:bodyPr wrap="square">
            <a:spAutoFit/>
          </a:bodyPr>
          <a:lstStyle/>
          <a:p>
            <a:pPr algn="l"/>
            <a:r>
              <a:rPr lang="en-IN" sz="2800" b="1" i="0" dirty="0">
                <a:effectLst/>
                <a:latin typeface="Open Sans" panose="020B0606030504020204" pitchFamily="34" charset="0"/>
              </a:rPr>
              <a:t>PINSEL1</a:t>
            </a:r>
          </a:p>
        </p:txBody>
      </p:sp>
      <p:pic>
        <p:nvPicPr>
          <p:cNvPr id="6" name="Picture 5">
            <a:extLst>
              <a:ext uri="{FF2B5EF4-FFF2-40B4-BE49-F238E27FC236}">
                <a16:creationId xmlns:a16="http://schemas.microsoft.com/office/drawing/2014/main" id="{C6802071-C888-A8EC-0182-EA194EB32861}"/>
              </a:ext>
            </a:extLst>
          </p:cNvPr>
          <p:cNvPicPr>
            <a:picLocks noChangeAspect="1"/>
          </p:cNvPicPr>
          <p:nvPr/>
        </p:nvPicPr>
        <p:blipFill>
          <a:blip r:embed="rId4"/>
          <a:srcRect/>
          <a:stretch>
            <a:fillRect/>
          </a:stretch>
        </p:blipFill>
        <p:spPr bwMode="auto">
          <a:xfrm>
            <a:off x="604993" y="1447800"/>
            <a:ext cx="8153399" cy="1727445"/>
          </a:xfrm>
          <a:prstGeom prst="rect">
            <a:avLst/>
          </a:prstGeom>
          <a:noFill/>
          <a:ln w="9525">
            <a:noFill/>
            <a:miter lim="800000"/>
            <a:headEnd/>
            <a:tailEnd/>
          </a:ln>
        </p:spPr>
      </p:pic>
    </p:spTree>
    <p:extLst>
      <p:ext uri="{BB962C8B-B14F-4D97-AF65-F5344CB8AC3E}">
        <p14:creationId xmlns:p14="http://schemas.microsoft.com/office/powerpoint/2010/main" val="132327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17</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D1835DF1-3C40-1023-9A06-9F9E7747C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40322BAB-7018-3A09-0CEA-CE77639ABE44}"/>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C9315DB3-E3D2-AF0A-A1FC-8C98B0F9CCBB}"/>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17</a:t>
            </a:fld>
            <a:endParaRPr lang="en-GB" spc="15" dirty="0"/>
          </a:p>
        </p:txBody>
      </p:sp>
      <p:sp>
        <p:nvSpPr>
          <p:cNvPr id="7" name="TextBox 6">
            <a:extLst>
              <a:ext uri="{FF2B5EF4-FFF2-40B4-BE49-F238E27FC236}">
                <a16:creationId xmlns:a16="http://schemas.microsoft.com/office/drawing/2014/main" id="{9ABA847B-5D7F-A93F-C16B-3EF18C2C3C7E}"/>
              </a:ext>
            </a:extLst>
          </p:cNvPr>
          <p:cNvSpPr txBox="1"/>
          <p:nvPr/>
        </p:nvSpPr>
        <p:spPr>
          <a:xfrm>
            <a:off x="174672" y="200063"/>
            <a:ext cx="4763386" cy="523220"/>
          </a:xfrm>
          <a:prstGeom prst="rect">
            <a:avLst/>
          </a:prstGeom>
          <a:noFill/>
        </p:spPr>
        <p:txBody>
          <a:bodyPr wrap="square">
            <a:spAutoFit/>
          </a:bodyPr>
          <a:lstStyle/>
          <a:p>
            <a:pPr algn="l"/>
            <a:r>
              <a:rPr lang="en-IN" sz="2800" b="1" i="0" dirty="0">
                <a:effectLst/>
                <a:latin typeface="Open Sans" panose="020B0606030504020204" pitchFamily="34" charset="0"/>
              </a:rPr>
              <a:t>Registers</a:t>
            </a:r>
          </a:p>
        </p:txBody>
      </p:sp>
      <p:sp>
        <p:nvSpPr>
          <p:cNvPr id="6" name="TextBox 5">
            <a:extLst>
              <a:ext uri="{FF2B5EF4-FFF2-40B4-BE49-F238E27FC236}">
                <a16:creationId xmlns:a16="http://schemas.microsoft.com/office/drawing/2014/main" id="{7C859F23-6992-2BAF-3949-BA25C66F48D6}"/>
              </a:ext>
            </a:extLst>
          </p:cNvPr>
          <p:cNvSpPr txBox="1"/>
          <p:nvPr/>
        </p:nvSpPr>
        <p:spPr>
          <a:xfrm>
            <a:off x="128951" y="923346"/>
            <a:ext cx="8826199" cy="1490152"/>
          </a:xfrm>
          <a:prstGeom prst="rect">
            <a:avLst/>
          </a:prstGeom>
          <a:noFill/>
        </p:spPr>
        <p:txBody>
          <a:bodyPr wrap="square">
            <a:spAutoFit/>
          </a:bodyPr>
          <a:lstStyle/>
          <a:p>
            <a:pPr marL="12700">
              <a:spcBef>
                <a:spcPts val="105"/>
              </a:spcBef>
            </a:pPr>
            <a:r>
              <a:rPr lang="en-IN" sz="2400" b="1" i="0" dirty="0" err="1">
                <a:effectLst/>
                <a:latin typeface="Open Sans" panose="020B0606030504020204" pitchFamily="34" charset="0"/>
              </a:rPr>
              <a:t>PINSELx</a:t>
            </a:r>
            <a:r>
              <a:rPr lang="en-IN" sz="2400" b="1" i="0" dirty="0">
                <a:effectLst/>
                <a:latin typeface="Open Sans" panose="020B0606030504020204" pitchFamily="34" charset="0"/>
              </a:rPr>
              <a:t>:</a:t>
            </a:r>
          </a:p>
          <a:p>
            <a:pPr marL="355600" indent="-342900" algn="just">
              <a:spcBef>
                <a:spcPts val="105"/>
              </a:spcBef>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Most of the pins of an ARM microcontroller is multi-functional, every pin can be made to perform one of the assigned function by setting bits of PINSEL register.</a:t>
            </a:r>
            <a:endParaRPr lang="en-IN" sz="2200" dirty="0">
              <a:latin typeface="Times New Roman" panose="02020603050405020304" pitchFamily="18" charset="0"/>
              <a:cs typeface="Times New Roman" panose="02020603050405020304" pitchFamily="18" charset="0"/>
            </a:endParaRPr>
          </a:p>
        </p:txBody>
      </p:sp>
      <p:graphicFrame>
        <p:nvGraphicFramePr>
          <p:cNvPr id="12" name="Object 11">
            <a:extLst>
              <a:ext uri="{FF2B5EF4-FFF2-40B4-BE49-F238E27FC236}">
                <a16:creationId xmlns:a16="http://schemas.microsoft.com/office/drawing/2014/main" id="{E04D0E60-C7DA-9C00-2579-B15FAF577253}"/>
              </a:ext>
            </a:extLst>
          </p:cNvPr>
          <p:cNvGraphicFramePr>
            <a:graphicFrameLocks noChangeAspect="1"/>
          </p:cNvGraphicFramePr>
          <p:nvPr>
            <p:extLst>
              <p:ext uri="{D42A27DB-BD31-4B8C-83A1-F6EECF244321}">
                <p14:modId xmlns:p14="http://schemas.microsoft.com/office/powerpoint/2010/main" val="1351626130"/>
              </p:ext>
            </p:extLst>
          </p:nvPr>
        </p:nvGraphicFramePr>
        <p:xfrm>
          <a:off x="304800" y="2362199"/>
          <a:ext cx="8650350" cy="3994151"/>
        </p:xfrm>
        <a:graphic>
          <a:graphicData uri="http://schemas.openxmlformats.org/presentationml/2006/ole">
            <mc:AlternateContent xmlns:mc="http://schemas.openxmlformats.org/markup-compatibility/2006">
              <mc:Choice xmlns:v="urn:schemas-microsoft-com:vml" Requires="v">
                <p:oleObj name="Bitmap Image" r:id="rId4" imgW="7149960" imgH="2050920" progId="PBrush">
                  <p:embed/>
                </p:oleObj>
              </mc:Choice>
              <mc:Fallback>
                <p:oleObj name="Bitmap Image" r:id="rId4" imgW="7149960" imgH="2050920" progId="PBrush">
                  <p:embed/>
                  <p:pic>
                    <p:nvPicPr>
                      <p:cNvPr id="0" name=""/>
                      <p:cNvPicPr/>
                      <p:nvPr/>
                    </p:nvPicPr>
                    <p:blipFill>
                      <a:blip r:embed="rId5"/>
                      <a:stretch>
                        <a:fillRect/>
                      </a:stretch>
                    </p:blipFill>
                    <p:spPr>
                      <a:xfrm>
                        <a:off x="304800" y="2362199"/>
                        <a:ext cx="8650350" cy="3994151"/>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3422" y="82899"/>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18</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60CBA53D-3352-E25A-9AD4-EBCABA386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7DDBB6EA-5964-733B-E19B-6372E7CBE3C3}"/>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F5E2F8B9-500D-19B0-892A-30EC42F1D368}"/>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18</a:t>
            </a:fld>
            <a:endParaRPr lang="en-GB" spc="15" dirty="0"/>
          </a:p>
        </p:txBody>
      </p:sp>
      <p:sp>
        <p:nvSpPr>
          <p:cNvPr id="13" name="Title 12">
            <a:extLst>
              <a:ext uri="{FF2B5EF4-FFF2-40B4-BE49-F238E27FC236}">
                <a16:creationId xmlns:a16="http://schemas.microsoft.com/office/drawing/2014/main" id="{0CAC0FF8-1121-D9FC-7C94-FF2450B02977}"/>
              </a:ext>
            </a:extLst>
          </p:cNvPr>
          <p:cNvSpPr>
            <a:spLocks noGrp="1"/>
          </p:cNvSpPr>
          <p:nvPr>
            <p:ph type="title"/>
          </p:nvPr>
        </p:nvSpPr>
        <p:spPr>
          <a:xfrm>
            <a:off x="163924" y="402346"/>
            <a:ext cx="7886700" cy="347246"/>
          </a:xfrm>
        </p:spPr>
        <p:txBody>
          <a:bodyPr>
            <a:normAutofit fontScale="90000"/>
          </a:bodyPr>
          <a:lstStyle/>
          <a:p>
            <a:pPr algn="l"/>
            <a:r>
              <a:rPr lang="en-IN" sz="3600" b="1" i="0" dirty="0">
                <a:effectLst/>
                <a:latin typeface="Open Sans" panose="020B0606030504020204" pitchFamily="34" charset="0"/>
              </a:rPr>
              <a:t>Registers</a:t>
            </a:r>
          </a:p>
        </p:txBody>
      </p:sp>
      <p:sp>
        <p:nvSpPr>
          <p:cNvPr id="7" name="TextBox 6">
            <a:extLst>
              <a:ext uri="{FF2B5EF4-FFF2-40B4-BE49-F238E27FC236}">
                <a16:creationId xmlns:a16="http://schemas.microsoft.com/office/drawing/2014/main" id="{26688582-D244-1DD9-A08D-86DF6AD7A270}"/>
              </a:ext>
            </a:extLst>
          </p:cNvPr>
          <p:cNvSpPr txBox="1"/>
          <p:nvPr/>
        </p:nvSpPr>
        <p:spPr>
          <a:xfrm>
            <a:off x="89551" y="1116205"/>
            <a:ext cx="9054449" cy="1723549"/>
          </a:xfrm>
          <a:prstGeom prst="rect">
            <a:avLst/>
          </a:prstGeom>
          <a:noFill/>
        </p:spPr>
        <p:txBody>
          <a:bodyPr wrap="square">
            <a:spAutoFit/>
          </a:bodyPr>
          <a:lstStyle/>
          <a:p>
            <a:r>
              <a:rPr lang="en-US" sz="1800" b="1" i="0" u="none" strike="noStrike" baseline="0" dirty="0">
                <a:solidFill>
                  <a:srgbClr val="005042"/>
                </a:solidFill>
                <a:latin typeface="Arial" panose="020B0604020202020204" pitchFamily="34" charset="0"/>
              </a:rPr>
              <a:t>Pin function Select register 0 (PINSEL0 - 0xE002 C000)</a:t>
            </a:r>
          </a:p>
          <a:p>
            <a:pPr marL="342900" indent="-342900" algn="just">
              <a:buFont typeface="Arial" panose="020B0604020202020204" pitchFamily="34" charset="0"/>
              <a:buChar char="•"/>
            </a:pPr>
            <a:r>
              <a:rPr lang="en-US" sz="2200" b="0" i="0" u="none" strike="noStrike" baseline="0" dirty="0">
                <a:solidFill>
                  <a:srgbClr val="000000"/>
                </a:solidFill>
                <a:latin typeface="Times New Roman" panose="02020603050405020304" pitchFamily="18" charset="0"/>
                <a:cs typeface="Times New Roman" panose="02020603050405020304" pitchFamily="18" charset="0"/>
              </a:rPr>
              <a:t>The PINSEL0 register controls the functions of the pins as per the settings. </a:t>
            </a:r>
          </a:p>
          <a:p>
            <a:pPr marL="342900" indent="-342900" algn="just">
              <a:buFont typeface="Arial" panose="020B0604020202020204" pitchFamily="34" charset="0"/>
              <a:buChar char="•"/>
            </a:pPr>
            <a:r>
              <a:rPr lang="en-US" sz="2200" b="0" i="0" u="none" strike="noStrike" baseline="0" dirty="0">
                <a:solidFill>
                  <a:srgbClr val="000000"/>
                </a:solidFill>
                <a:latin typeface="Times New Roman" panose="02020603050405020304" pitchFamily="18" charset="0"/>
                <a:cs typeface="Times New Roman" panose="02020603050405020304" pitchFamily="18" charset="0"/>
              </a:rPr>
              <a:t>The direction control bit in the </a:t>
            </a:r>
            <a:r>
              <a:rPr lang="en-US" sz="2200" b="0" i="0" u="none" strike="noStrike" baseline="0" dirty="0">
                <a:solidFill>
                  <a:srgbClr val="FF0000"/>
                </a:solidFill>
                <a:latin typeface="Times New Roman" panose="02020603050405020304" pitchFamily="18" charset="0"/>
                <a:cs typeface="Times New Roman" panose="02020603050405020304" pitchFamily="18" charset="0"/>
              </a:rPr>
              <a:t>IO0DIR register </a:t>
            </a:r>
            <a:r>
              <a:rPr lang="en-US" sz="2200" b="0" i="0" u="none" strike="noStrike" baseline="0" dirty="0">
                <a:solidFill>
                  <a:srgbClr val="000000"/>
                </a:solidFill>
                <a:latin typeface="Times New Roman" panose="02020603050405020304" pitchFamily="18" charset="0"/>
                <a:cs typeface="Times New Roman" panose="02020603050405020304" pitchFamily="18" charset="0"/>
              </a:rPr>
              <a:t>is effective only when the </a:t>
            </a:r>
            <a:r>
              <a:rPr lang="en-US" sz="2200" b="0" i="0" u="none" strike="noStrike" baseline="0" dirty="0">
                <a:solidFill>
                  <a:srgbClr val="FF0000"/>
                </a:solidFill>
                <a:latin typeface="Times New Roman" panose="02020603050405020304" pitchFamily="18" charset="0"/>
                <a:cs typeface="Times New Roman" panose="02020603050405020304" pitchFamily="18" charset="0"/>
              </a:rPr>
              <a:t>GPIO function is selected for a pin. </a:t>
            </a:r>
          </a:p>
          <a:p>
            <a:pPr marL="342900" indent="-342900" algn="just">
              <a:buFont typeface="Arial" panose="020B0604020202020204" pitchFamily="34" charset="0"/>
              <a:buChar char="•"/>
            </a:pPr>
            <a:r>
              <a:rPr lang="en-US" sz="2200" b="0" i="0" u="none" strike="noStrike" baseline="0" dirty="0">
                <a:solidFill>
                  <a:srgbClr val="000000"/>
                </a:solidFill>
                <a:latin typeface="Times New Roman" panose="02020603050405020304" pitchFamily="18" charset="0"/>
                <a:cs typeface="Times New Roman" panose="02020603050405020304" pitchFamily="18" charset="0"/>
              </a:rPr>
              <a:t>For </a:t>
            </a:r>
            <a:r>
              <a:rPr lang="en-US" sz="2200" b="0" i="0" u="none" strike="noStrike" baseline="0" dirty="0">
                <a:solidFill>
                  <a:srgbClr val="FF0000"/>
                </a:solidFill>
                <a:latin typeface="Times New Roman" panose="02020603050405020304" pitchFamily="18" charset="0"/>
                <a:cs typeface="Times New Roman" panose="02020603050405020304" pitchFamily="18" charset="0"/>
              </a:rPr>
              <a:t>other functions</a:t>
            </a:r>
            <a:r>
              <a:rPr lang="en-US" sz="22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2200" b="0" i="0" u="none" strike="noStrike" baseline="0" dirty="0">
                <a:solidFill>
                  <a:srgbClr val="FF0000"/>
                </a:solidFill>
                <a:latin typeface="Times New Roman" panose="02020603050405020304" pitchFamily="18" charset="0"/>
                <a:cs typeface="Times New Roman" panose="02020603050405020304" pitchFamily="18" charset="0"/>
              </a:rPr>
              <a:t>direction is controlled automatically</a:t>
            </a:r>
            <a:r>
              <a:rPr lang="en-US" sz="2200" b="0" i="0" u="none" strike="noStrike" baseline="0" dirty="0">
                <a:solidFill>
                  <a:srgbClr val="000000"/>
                </a:solidFill>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B9299D4-E071-B0FF-7C25-B8AEC75BBDAF}"/>
              </a:ext>
            </a:extLst>
          </p:cNvPr>
          <p:cNvPicPr>
            <a:picLocks noChangeAspect="1"/>
          </p:cNvPicPr>
          <p:nvPr/>
        </p:nvPicPr>
        <p:blipFill>
          <a:blip r:embed="rId4"/>
          <a:stretch>
            <a:fillRect/>
          </a:stretch>
        </p:blipFill>
        <p:spPr>
          <a:xfrm>
            <a:off x="872935" y="2828324"/>
            <a:ext cx="7398130" cy="36273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19</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19</a:t>
            </a:fld>
            <a:endParaRPr lang="en-GB" spc="15" dirty="0"/>
          </a:p>
        </p:txBody>
      </p:sp>
      <p:pic>
        <p:nvPicPr>
          <p:cNvPr id="6" name="Content Placeholder 5">
            <a:extLst>
              <a:ext uri="{FF2B5EF4-FFF2-40B4-BE49-F238E27FC236}">
                <a16:creationId xmlns:a16="http://schemas.microsoft.com/office/drawing/2014/main" id="{4676531B-6057-6668-7045-7BC524B1CA17}"/>
              </a:ext>
            </a:extLst>
          </p:cNvPr>
          <p:cNvPicPr>
            <a:picLocks noGrp="1" noChangeAspect="1"/>
          </p:cNvPicPr>
          <p:nvPr>
            <p:ph idx="1"/>
          </p:nvPr>
        </p:nvPicPr>
        <p:blipFill>
          <a:blip r:embed="rId4"/>
          <a:stretch>
            <a:fillRect/>
          </a:stretch>
        </p:blipFill>
        <p:spPr>
          <a:xfrm>
            <a:off x="944490" y="906145"/>
            <a:ext cx="7582290" cy="2832977"/>
          </a:xfrm>
        </p:spPr>
      </p:pic>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Registers</a:t>
            </a:r>
          </a:p>
        </p:txBody>
      </p:sp>
      <p:pic>
        <p:nvPicPr>
          <p:cNvPr id="14" name="Picture 13">
            <a:extLst>
              <a:ext uri="{FF2B5EF4-FFF2-40B4-BE49-F238E27FC236}">
                <a16:creationId xmlns:a16="http://schemas.microsoft.com/office/drawing/2014/main" id="{7D530EB9-5D60-1F72-E9F6-74A85530C8D5}"/>
              </a:ext>
            </a:extLst>
          </p:cNvPr>
          <p:cNvPicPr>
            <a:picLocks noChangeAspect="1"/>
          </p:cNvPicPr>
          <p:nvPr/>
        </p:nvPicPr>
        <p:blipFill>
          <a:blip r:embed="rId5"/>
          <a:stretch>
            <a:fillRect/>
          </a:stretch>
        </p:blipFill>
        <p:spPr>
          <a:xfrm>
            <a:off x="1068321" y="3674916"/>
            <a:ext cx="7334627" cy="2863997"/>
          </a:xfrm>
          <a:prstGeom prst="rect">
            <a:avLst/>
          </a:prstGeom>
        </p:spPr>
      </p:pic>
    </p:spTree>
    <p:extLst>
      <p:ext uri="{BB962C8B-B14F-4D97-AF65-F5344CB8AC3E}">
        <p14:creationId xmlns:p14="http://schemas.microsoft.com/office/powerpoint/2010/main" val="69205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FF2EA42-A75A-6204-3D3C-29FD5B1D9306}"/>
              </a:ext>
            </a:extLst>
          </p:cNvPr>
          <p:cNvSpPr>
            <a:spLocks noGrp="1"/>
          </p:cNvSpPr>
          <p:nvPr>
            <p:ph type="ftr" sz="quarter" idx="11"/>
          </p:nvPr>
        </p:nvSpPr>
        <p:spPr/>
        <p:txBody>
          <a:bodyPr/>
          <a:lstStyle/>
          <a:p>
            <a:r>
              <a:rPr lang="en-GB"/>
              <a:t>Department of EECE-19ECS431-EMBEDDED SYSTEMS</a:t>
            </a:r>
          </a:p>
        </p:txBody>
      </p:sp>
      <p:sp>
        <p:nvSpPr>
          <p:cNvPr id="4" name="Slide Number Placeholder 3">
            <a:extLst>
              <a:ext uri="{FF2B5EF4-FFF2-40B4-BE49-F238E27FC236}">
                <a16:creationId xmlns:a16="http://schemas.microsoft.com/office/drawing/2014/main" id="{6ADA6871-EA0C-8DA4-1E86-329BDD834BD6}"/>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a:t>
            </a:fld>
            <a:endParaRPr lang="en-GB" spc="15" dirty="0"/>
          </a:p>
        </p:txBody>
      </p:sp>
      <p:grpSp>
        <p:nvGrpSpPr>
          <p:cNvPr id="5" name="object 2">
            <a:extLst>
              <a:ext uri="{FF2B5EF4-FFF2-40B4-BE49-F238E27FC236}">
                <a16:creationId xmlns:a16="http://schemas.microsoft.com/office/drawing/2014/main" id="{79AFD58C-4B15-421D-08CF-D13E5F74D864}"/>
              </a:ext>
            </a:extLst>
          </p:cNvPr>
          <p:cNvGrpSpPr/>
          <p:nvPr/>
        </p:nvGrpSpPr>
        <p:grpSpPr>
          <a:xfrm>
            <a:off x="0" y="-130629"/>
            <a:ext cx="9144000" cy="915035"/>
            <a:chOff x="0" y="0"/>
            <a:chExt cx="9144000" cy="915035"/>
          </a:xfrm>
        </p:grpSpPr>
        <p:pic>
          <p:nvPicPr>
            <p:cNvPr id="6" name="object 3">
              <a:extLst>
                <a:ext uri="{FF2B5EF4-FFF2-40B4-BE49-F238E27FC236}">
                  <a16:creationId xmlns:a16="http://schemas.microsoft.com/office/drawing/2014/main" id="{BAD33B14-C636-0D4E-A5D5-F004FD8C73FD}"/>
                </a:ext>
              </a:extLst>
            </p:cNvPr>
            <p:cNvPicPr/>
            <p:nvPr/>
          </p:nvPicPr>
          <p:blipFill>
            <a:blip r:embed="rId2" cstate="print"/>
            <a:stretch>
              <a:fillRect/>
            </a:stretch>
          </p:blipFill>
          <p:spPr>
            <a:xfrm>
              <a:off x="8306434" y="0"/>
              <a:ext cx="837565" cy="899033"/>
            </a:xfrm>
            <a:prstGeom prst="rect">
              <a:avLst/>
            </a:prstGeom>
          </p:spPr>
        </p:pic>
        <p:sp>
          <p:nvSpPr>
            <p:cNvPr id="7" name="object 4">
              <a:extLst>
                <a:ext uri="{FF2B5EF4-FFF2-40B4-BE49-F238E27FC236}">
                  <a16:creationId xmlns:a16="http://schemas.microsoft.com/office/drawing/2014/main" id="{DD5E81AC-D8F4-927B-246F-FC632FE6ECD0}"/>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9" name="TextBox 8">
            <a:extLst>
              <a:ext uri="{FF2B5EF4-FFF2-40B4-BE49-F238E27FC236}">
                <a16:creationId xmlns:a16="http://schemas.microsoft.com/office/drawing/2014/main" id="{9746FD33-36B7-B16E-D1BD-9D6B9C47984F}"/>
              </a:ext>
            </a:extLst>
          </p:cNvPr>
          <p:cNvSpPr txBox="1"/>
          <p:nvPr/>
        </p:nvSpPr>
        <p:spPr>
          <a:xfrm>
            <a:off x="37214" y="136524"/>
            <a:ext cx="4763386" cy="461665"/>
          </a:xfrm>
          <a:prstGeom prst="rect">
            <a:avLst/>
          </a:prstGeom>
          <a:noFill/>
        </p:spPr>
        <p:txBody>
          <a:bodyPr wrap="square">
            <a:spAutoFit/>
          </a:bodyPr>
          <a:lstStyle/>
          <a:p>
            <a:r>
              <a:rPr lang="en-IN" sz="2400" b="1" i="0" u="none" strike="noStrike" baseline="0" dirty="0">
                <a:solidFill>
                  <a:srgbClr val="FF0000"/>
                </a:solidFill>
                <a:latin typeface="Arial" panose="020B0604020202020204" pitchFamily="34" charset="0"/>
              </a:rPr>
              <a:t>LPC214x Pin configuration</a:t>
            </a:r>
            <a:endParaRPr lang="en-IN" sz="2400" dirty="0">
              <a:solidFill>
                <a:srgbClr val="FF0000"/>
              </a:solidFill>
            </a:endParaRPr>
          </a:p>
        </p:txBody>
      </p:sp>
      <p:pic>
        <p:nvPicPr>
          <p:cNvPr id="21" name="Picture 20" descr="A picture containing text, sign, tableware&#10;&#10;Description automatically generated">
            <a:extLst>
              <a:ext uri="{FF2B5EF4-FFF2-40B4-BE49-F238E27FC236}">
                <a16:creationId xmlns:a16="http://schemas.microsoft.com/office/drawing/2014/main" id="{D53750E9-7FCF-C997-758D-70F2DDF5C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pic>
        <p:nvPicPr>
          <p:cNvPr id="12" name="Picture 11">
            <a:extLst>
              <a:ext uri="{FF2B5EF4-FFF2-40B4-BE49-F238E27FC236}">
                <a16:creationId xmlns:a16="http://schemas.microsoft.com/office/drawing/2014/main" id="{D594B2D6-2C47-7DF4-FAB9-AED0A2B9734A}"/>
              </a:ext>
            </a:extLst>
          </p:cNvPr>
          <p:cNvPicPr>
            <a:picLocks noChangeAspect="1"/>
          </p:cNvPicPr>
          <p:nvPr/>
        </p:nvPicPr>
        <p:blipFill>
          <a:blip r:embed="rId4"/>
          <a:stretch>
            <a:fillRect/>
          </a:stretch>
        </p:blipFill>
        <p:spPr>
          <a:xfrm>
            <a:off x="990600" y="914212"/>
            <a:ext cx="7315834" cy="5256558"/>
          </a:xfrm>
          <a:prstGeom prst="rect">
            <a:avLst/>
          </a:prstGeom>
        </p:spPr>
      </p:pic>
    </p:spTree>
    <p:extLst>
      <p:ext uri="{BB962C8B-B14F-4D97-AF65-F5344CB8AC3E}">
        <p14:creationId xmlns:p14="http://schemas.microsoft.com/office/powerpoint/2010/main" val="2560487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20</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20</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Registers</a:t>
            </a:r>
          </a:p>
        </p:txBody>
      </p:sp>
      <p:pic>
        <p:nvPicPr>
          <p:cNvPr id="15" name="Picture 14">
            <a:extLst>
              <a:ext uri="{FF2B5EF4-FFF2-40B4-BE49-F238E27FC236}">
                <a16:creationId xmlns:a16="http://schemas.microsoft.com/office/drawing/2014/main" id="{353FB8F1-ED01-61B5-D92B-B906F309018F}"/>
              </a:ext>
            </a:extLst>
          </p:cNvPr>
          <p:cNvPicPr>
            <a:picLocks noChangeAspect="1"/>
          </p:cNvPicPr>
          <p:nvPr/>
        </p:nvPicPr>
        <p:blipFill>
          <a:blip r:embed="rId4"/>
          <a:stretch>
            <a:fillRect/>
          </a:stretch>
        </p:blipFill>
        <p:spPr>
          <a:xfrm>
            <a:off x="76201" y="990846"/>
            <a:ext cx="8878950" cy="1676154"/>
          </a:xfrm>
          <a:prstGeom prst="rect">
            <a:avLst/>
          </a:prstGeom>
        </p:spPr>
      </p:pic>
      <p:sp>
        <p:nvSpPr>
          <p:cNvPr id="17" name="TextBox 16">
            <a:extLst>
              <a:ext uri="{FF2B5EF4-FFF2-40B4-BE49-F238E27FC236}">
                <a16:creationId xmlns:a16="http://schemas.microsoft.com/office/drawing/2014/main" id="{8F188CC8-7582-E65A-3B88-EA87600E6519}"/>
              </a:ext>
            </a:extLst>
          </p:cNvPr>
          <p:cNvSpPr txBox="1"/>
          <p:nvPr/>
        </p:nvSpPr>
        <p:spPr>
          <a:xfrm>
            <a:off x="99061" y="2758813"/>
            <a:ext cx="8856090" cy="1938992"/>
          </a:xfrm>
          <a:prstGeom prst="rect">
            <a:avLst/>
          </a:prstGeom>
          <a:noFill/>
        </p:spPr>
        <p:txBody>
          <a:bodyPr wrap="square">
            <a:spAutoFit/>
          </a:bodyPr>
          <a:lstStyle/>
          <a:p>
            <a:pPr algn="l"/>
            <a:r>
              <a:rPr lang="en-IN" sz="2400" b="1" i="0" dirty="0" err="1">
                <a:effectLst/>
                <a:latin typeface="Open Sans" panose="020B0606030504020204" pitchFamily="34" charset="0"/>
              </a:rPr>
              <a:t>IOxDIR</a:t>
            </a:r>
            <a:endParaRPr lang="en-IN" sz="2400" b="1" i="0" dirty="0">
              <a:effectLst/>
              <a:latin typeface="Open Sans" panose="020B0606030504020204" pitchFamily="34" charset="0"/>
            </a:endParaRPr>
          </a:p>
          <a:p>
            <a:pPr algn="l"/>
            <a:endParaRPr lang="en-IN" sz="2400" b="1" dirty="0">
              <a:latin typeface="Open Sans" panose="020B0606030504020204" pitchFamily="34" charset="0"/>
            </a:endParaRPr>
          </a:p>
          <a:p>
            <a:pPr algn="just"/>
            <a:r>
              <a:rPr lang="en-US" sz="2400" b="0" i="0" dirty="0">
                <a:effectLst/>
                <a:latin typeface="Times New Roman" panose="02020603050405020304" pitchFamily="18" charset="0"/>
                <a:cs typeface="Times New Roman" panose="02020603050405020304" pitchFamily="18" charset="0"/>
              </a:rPr>
              <a:t>This register is used to control the direction (input or output) of a pin, once is it configured as a GPIO pin (General Purpose Input Output) by using </a:t>
            </a:r>
            <a:r>
              <a:rPr lang="en-US" sz="2400" b="0" i="0" dirty="0" err="1">
                <a:effectLst/>
                <a:latin typeface="Times New Roman" panose="02020603050405020304" pitchFamily="18" charset="0"/>
                <a:cs typeface="Times New Roman" panose="02020603050405020304" pitchFamily="18" charset="0"/>
              </a:rPr>
              <a:t>PINSELx</a:t>
            </a:r>
            <a:r>
              <a:rPr lang="en-US" sz="2400" b="0" i="0" dirty="0">
                <a:effectLst/>
                <a:latin typeface="Times New Roman" panose="02020603050405020304" pitchFamily="18" charset="0"/>
                <a:cs typeface="Times New Roman" panose="02020603050405020304" pitchFamily="18" charset="0"/>
              </a:rPr>
              <a:t> register.</a:t>
            </a:r>
            <a:endParaRPr lang="en-IN" sz="2400" b="1" i="0" dirty="0">
              <a:effectLst/>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24F5F1D-AF31-8CB4-D413-E712A0678E17}"/>
              </a:ext>
            </a:extLst>
          </p:cNvPr>
          <p:cNvPicPr>
            <a:picLocks noChangeAspect="1"/>
          </p:cNvPicPr>
          <p:nvPr/>
        </p:nvPicPr>
        <p:blipFill>
          <a:blip r:embed="rId5"/>
          <a:stretch>
            <a:fillRect/>
          </a:stretch>
        </p:blipFill>
        <p:spPr>
          <a:xfrm>
            <a:off x="163924" y="4921750"/>
            <a:ext cx="8650351" cy="1477328"/>
          </a:xfrm>
          <a:prstGeom prst="rect">
            <a:avLst/>
          </a:prstGeom>
        </p:spPr>
      </p:pic>
    </p:spTree>
    <p:extLst>
      <p:ext uri="{BB962C8B-B14F-4D97-AF65-F5344CB8AC3E}">
        <p14:creationId xmlns:p14="http://schemas.microsoft.com/office/powerpoint/2010/main" val="125756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21</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21</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IODIR</a:t>
            </a:r>
          </a:p>
        </p:txBody>
      </p:sp>
      <p:pic>
        <p:nvPicPr>
          <p:cNvPr id="5" name="Picture 4">
            <a:extLst>
              <a:ext uri="{FF2B5EF4-FFF2-40B4-BE49-F238E27FC236}">
                <a16:creationId xmlns:a16="http://schemas.microsoft.com/office/drawing/2014/main" id="{D6157161-4578-4504-903C-A1A6B19B5634}"/>
              </a:ext>
            </a:extLst>
          </p:cNvPr>
          <p:cNvPicPr>
            <a:picLocks noChangeAspect="1"/>
          </p:cNvPicPr>
          <p:nvPr/>
        </p:nvPicPr>
        <p:blipFill>
          <a:blip r:embed="rId4"/>
          <a:srcRect/>
          <a:stretch>
            <a:fillRect/>
          </a:stretch>
        </p:blipFill>
        <p:spPr bwMode="auto">
          <a:xfrm>
            <a:off x="481693" y="1028066"/>
            <a:ext cx="8001000" cy="2666365"/>
          </a:xfrm>
          <a:prstGeom prst="rect">
            <a:avLst/>
          </a:prstGeom>
          <a:noFill/>
          <a:ln w="9525">
            <a:noFill/>
            <a:miter lim="800000"/>
            <a:headEnd/>
            <a:tailEnd/>
          </a:ln>
        </p:spPr>
      </p:pic>
      <p:pic>
        <p:nvPicPr>
          <p:cNvPr id="6" name="Picture 5">
            <a:extLst>
              <a:ext uri="{FF2B5EF4-FFF2-40B4-BE49-F238E27FC236}">
                <a16:creationId xmlns:a16="http://schemas.microsoft.com/office/drawing/2014/main" id="{070081F2-8442-C7C3-0B43-EDBEA8DFE44F}"/>
              </a:ext>
            </a:extLst>
          </p:cNvPr>
          <p:cNvPicPr>
            <a:picLocks noChangeAspect="1"/>
          </p:cNvPicPr>
          <p:nvPr/>
        </p:nvPicPr>
        <p:blipFill>
          <a:blip r:embed="rId5"/>
          <a:srcRect/>
          <a:stretch>
            <a:fillRect/>
          </a:stretch>
        </p:blipFill>
        <p:spPr bwMode="auto">
          <a:xfrm>
            <a:off x="595993" y="3826042"/>
            <a:ext cx="7886700" cy="2840355"/>
          </a:xfrm>
          <a:prstGeom prst="rect">
            <a:avLst/>
          </a:prstGeom>
          <a:noFill/>
          <a:ln w="9525">
            <a:noFill/>
            <a:miter lim="800000"/>
            <a:headEnd/>
            <a:tailEnd/>
          </a:ln>
        </p:spPr>
      </p:pic>
    </p:spTree>
    <p:extLst>
      <p:ext uri="{BB962C8B-B14F-4D97-AF65-F5344CB8AC3E}">
        <p14:creationId xmlns:p14="http://schemas.microsoft.com/office/powerpoint/2010/main" val="4141664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22</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22</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Registers</a:t>
            </a:r>
          </a:p>
        </p:txBody>
      </p:sp>
      <p:sp>
        <p:nvSpPr>
          <p:cNvPr id="17" name="TextBox 16">
            <a:extLst>
              <a:ext uri="{FF2B5EF4-FFF2-40B4-BE49-F238E27FC236}">
                <a16:creationId xmlns:a16="http://schemas.microsoft.com/office/drawing/2014/main" id="{8F188CC8-7582-E65A-3B88-EA87600E6519}"/>
              </a:ext>
            </a:extLst>
          </p:cNvPr>
          <p:cNvSpPr txBox="1"/>
          <p:nvPr/>
        </p:nvSpPr>
        <p:spPr>
          <a:xfrm>
            <a:off x="-12065" y="990846"/>
            <a:ext cx="8967216" cy="4893647"/>
          </a:xfrm>
          <a:prstGeom prst="rect">
            <a:avLst/>
          </a:prstGeom>
          <a:noFill/>
        </p:spPr>
        <p:txBody>
          <a:bodyPr wrap="square">
            <a:spAutoFit/>
          </a:bodyPr>
          <a:lstStyle/>
          <a:p>
            <a:pPr algn="l"/>
            <a:r>
              <a:rPr lang="en-IN" sz="2400" b="1" i="0" dirty="0" err="1">
                <a:effectLst/>
                <a:latin typeface="Open Sans" panose="020B0606030504020204" pitchFamily="34" charset="0"/>
              </a:rPr>
              <a:t>IOxPIN</a:t>
            </a:r>
            <a:endParaRPr lang="en-IN" sz="2400" b="1" i="0" dirty="0">
              <a:effectLst/>
              <a:latin typeface="Open Sans" panose="020B0606030504020204" pitchFamily="34" charset="0"/>
            </a:endParaRPr>
          </a:p>
          <a:p>
            <a:pPr marL="342900" indent="-342900" algn="just">
              <a:buFont typeface="Arial" panose="020B0604020202020204" pitchFamily="34" charset="0"/>
              <a:buChar char="•"/>
            </a:pPr>
            <a:r>
              <a:rPr lang="en-US" sz="2400" b="0" i="0" dirty="0" err="1">
                <a:effectLst/>
                <a:latin typeface="Times New Roman" panose="02020603050405020304" pitchFamily="18" charset="0"/>
                <a:cs typeface="Times New Roman" panose="02020603050405020304" pitchFamily="18" charset="0"/>
              </a:rPr>
              <a:t>IOxPIN</a:t>
            </a:r>
            <a:r>
              <a:rPr lang="en-US" sz="2400" b="0" i="0" dirty="0">
                <a:effectLst/>
                <a:latin typeface="Times New Roman" panose="02020603050405020304" pitchFamily="18" charset="0"/>
                <a:cs typeface="Times New Roman" panose="02020603050405020304" pitchFamily="18" charset="0"/>
              </a:rPr>
              <a:t> is GPIO port pin value register. This register is used to read the current state of port pins regardless of input or output configuration.</a:t>
            </a:r>
          </a:p>
          <a:p>
            <a:pPr algn="just"/>
            <a:r>
              <a:rPr lang="en-US" sz="2400" b="0" i="0" dirty="0">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a:t>
            </a:r>
            <a:r>
              <a:rPr lang="en-US" sz="2400" b="0" i="0" dirty="0">
                <a:effectLst/>
                <a:latin typeface="Times New Roman" panose="02020603050405020304" pitchFamily="18" charset="0"/>
                <a:cs typeface="Times New Roman" panose="02020603050405020304" pitchFamily="18" charset="0"/>
              </a:rPr>
              <a:t>t is also used to write status (HIGH or LOW) of output pins.</a:t>
            </a:r>
          </a:p>
          <a:p>
            <a:pPr algn="just"/>
            <a:endParaRPr lang="en-US" sz="2400" dirty="0">
              <a:solidFill>
                <a:srgbClr val="515151"/>
              </a:solidFill>
              <a:latin typeface="Times New Roman" panose="02020603050405020304" pitchFamily="18" charset="0"/>
              <a:cs typeface="Times New Roman" panose="02020603050405020304" pitchFamily="18" charset="0"/>
            </a:endParaRPr>
          </a:p>
          <a:p>
            <a:pPr algn="just"/>
            <a:r>
              <a:rPr lang="en-IN" sz="2400" b="1" i="0" dirty="0" err="1">
                <a:effectLst/>
                <a:latin typeface="Open Sans" panose="020B0606030504020204" pitchFamily="34" charset="0"/>
              </a:rPr>
              <a:t>IOxSET</a:t>
            </a:r>
            <a:endParaRPr lang="en-IN" sz="2400" b="1" i="0" dirty="0">
              <a:effectLst/>
              <a:latin typeface="Open Sans" panose="020B0606030504020204" pitchFamily="34" charset="0"/>
            </a:endParaRPr>
          </a:p>
          <a:p>
            <a:pPr marL="342900" indent="-342900" algn="just">
              <a:buFont typeface="Arial" panose="020B0604020202020204" pitchFamily="34" charset="0"/>
              <a:buChar char="•"/>
            </a:pPr>
            <a:r>
              <a:rPr lang="en-US" sz="2400" b="0" i="0" dirty="0" err="1">
                <a:effectLst/>
                <a:latin typeface="Times New Roman" panose="02020603050405020304" pitchFamily="18" charset="0"/>
                <a:cs typeface="Times New Roman" panose="02020603050405020304" pitchFamily="18" charset="0"/>
              </a:rPr>
              <a:t>IOxSET</a:t>
            </a:r>
            <a:r>
              <a:rPr lang="en-US" sz="2400" b="0" i="0" dirty="0">
                <a:effectLst/>
                <a:latin typeface="Times New Roman" panose="02020603050405020304" pitchFamily="18" charset="0"/>
                <a:cs typeface="Times New Roman" panose="02020603050405020304" pitchFamily="18" charset="0"/>
              </a:rPr>
              <a:t> is GPIO output set register. This register is commonly used in conjunction with </a:t>
            </a:r>
            <a:r>
              <a:rPr lang="en-US" sz="2400" b="0" i="0" dirty="0" err="1">
                <a:effectLst/>
                <a:latin typeface="Times New Roman" panose="02020603050405020304" pitchFamily="18" charset="0"/>
                <a:cs typeface="Times New Roman" panose="02020603050405020304" pitchFamily="18" charset="0"/>
              </a:rPr>
              <a:t>IOxCLR</a:t>
            </a:r>
            <a:r>
              <a:rPr lang="en-US" sz="2400" b="0" i="0" dirty="0">
                <a:effectLst/>
                <a:latin typeface="Times New Roman" panose="02020603050405020304" pitchFamily="18" charset="0"/>
                <a:cs typeface="Times New Roman" panose="02020603050405020304" pitchFamily="18" charset="0"/>
              </a:rPr>
              <a:t> register described below. </a:t>
            </a:r>
          </a:p>
          <a:p>
            <a:pPr marL="342900" indent="-342900"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Writing ones to this register sets (output high) corresponding port pins</a:t>
            </a:r>
            <a:r>
              <a:rPr lang="en-US" sz="2400" b="0" i="0" dirty="0">
                <a:effectLst/>
                <a:latin typeface="Times New Roman" panose="02020603050405020304" pitchFamily="18" charset="0"/>
                <a:cs typeface="Times New Roman" panose="02020603050405020304" pitchFamily="18" charset="0"/>
              </a:rPr>
              <a:t>, while writing zeros has no effect.</a:t>
            </a:r>
            <a:endParaRPr lang="en-IN" sz="24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508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23</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23</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IOSET</a:t>
            </a:r>
          </a:p>
        </p:txBody>
      </p:sp>
      <p:pic>
        <p:nvPicPr>
          <p:cNvPr id="5" name="Picture 4">
            <a:extLst>
              <a:ext uri="{FF2B5EF4-FFF2-40B4-BE49-F238E27FC236}">
                <a16:creationId xmlns:a16="http://schemas.microsoft.com/office/drawing/2014/main" id="{B76F89CD-6CDD-79C1-7A3A-A8E9EA2821B0}"/>
              </a:ext>
            </a:extLst>
          </p:cNvPr>
          <p:cNvPicPr>
            <a:picLocks noChangeAspect="1"/>
          </p:cNvPicPr>
          <p:nvPr/>
        </p:nvPicPr>
        <p:blipFill>
          <a:blip r:embed="rId4"/>
          <a:srcRect/>
          <a:stretch>
            <a:fillRect/>
          </a:stretch>
        </p:blipFill>
        <p:spPr bwMode="auto">
          <a:xfrm>
            <a:off x="514350" y="1060723"/>
            <a:ext cx="8096250" cy="2726690"/>
          </a:xfrm>
          <a:prstGeom prst="rect">
            <a:avLst/>
          </a:prstGeom>
          <a:noFill/>
          <a:ln w="9525">
            <a:noFill/>
            <a:miter lim="800000"/>
            <a:headEnd/>
            <a:tailEnd/>
          </a:ln>
        </p:spPr>
      </p:pic>
      <p:pic>
        <p:nvPicPr>
          <p:cNvPr id="6" name="Picture 5">
            <a:extLst>
              <a:ext uri="{FF2B5EF4-FFF2-40B4-BE49-F238E27FC236}">
                <a16:creationId xmlns:a16="http://schemas.microsoft.com/office/drawing/2014/main" id="{D599214D-3182-A23D-8F0F-D70666E5DE10}"/>
              </a:ext>
            </a:extLst>
          </p:cNvPr>
          <p:cNvPicPr>
            <a:picLocks noChangeAspect="1"/>
          </p:cNvPicPr>
          <p:nvPr/>
        </p:nvPicPr>
        <p:blipFill>
          <a:blip r:embed="rId5"/>
          <a:srcRect/>
          <a:stretch>
            <a:fillRect/>
          </a:stretch>
        </p:blipFill>
        <p:spPr bwMode="auto">
          <a:xfrm>
            <a:off x="539930" y="3938217"/>
            <a:ext cx="8096251" cy="2546350"/>
          </a:xfrm>
          <a:prstGeom prst="rect">
            <a:avLst/>
          </a:prstGeom>
          <a:noFill/>
          <a:ln w="9525">
            <a:noFill/>
            <a:miter lim="800000"/>
            <a:headEnd/>
            <a:tailEnd/>
          </a:ln>
        </p:spPr>
      </p:pic>
    </p:spTree>
    <p:extLst>
      <p:ext uri="{BB962C8B-B14F-4D97-AF65-F5344CB8AC3E}">
        <p14:creationId xmlns:p14="http://schemas.microsoft.com/office/powerpoint/2010/main" val="71213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24</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24</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Registers</a:t>
            </a:r>
          </a:p>
        </p:txBody>
      </p:sp>
      <p:sp>
        <p:nvSpPr>
          <p:cNvPr id="17" name="TextBox 16">
            <a:extLst>
              <a:ext uri="{FF2B5EF4-FFF2-40B4-BE49-F238E27FC236}">
                <a16:creationId xmlns:a16="http://schemas.microsoft.com/office/drawing/2014/main" id="{8F188CC8-7582-E65A-3B88-EA87600E6519}"/>
              </a:ext>
            </a:extLst>
          </p:cNvPr>
          <p:cNvSpPr txBox="1"/>
          <p:nvPr/>
        </p:nvSpPr>
        <p:spPr>
          <a:xfrm>
            <a:off x="-12065" y="990846"/>
            <a:ext cx="8967216" cy="2308324"/>
          </a:xfrm>
          <a:prstGeom prst="rect">
            <a:avLst/>
          </a:prstGeom>
          <a:noFill/>
        </p:spPr>
        <p:txBody>
          <a:bodyPr wrap="square">
            <a:spAutoFit/>
          </a:bodyPr>
          <a:lstStyle/>
          <a:p>
            <a:r>
              <a:rPr lang="en-IN" sz="2400" b="1" i="0" dirty="0" err="1">
                <a:effectLst/>
                <a:latin typeface="Open Sans" panose="020B0606030504020204" pitchFamily="34" charset="0"/>
              </a:rPr>
              <a:t>IOxCLR</a:t>
            </a:r>
            <a:endParaRPr lang="en-IN" sz="2400" b="1" i="0" dirty="0">
              <a:effectLst/>
              <a:latin typeface="Open Sans" panose="020B0606030504020204" pitchFamily="34" charset="0"/>
            </a:endParaRPr>
          </a:p>
          <a:p>
            <a:pPr marL="342900" indent="-342900" algn="just">
              <a:buFont typeface="Arial" panose="020B0604020202020204" pitchFamily="34" charset="0"/>
              <a:buChar char="•"/>
            </a:pPr>
            <a:r>
              <a:rPr lang="en-US" sz="2400" b="0" i="0" dirty="0" err="1">
                <a:effectLst/>
                <a:latin typeface="Times New Roman" panose="02020603050405020304" pitchFamily="18" charset="0"/>
                <a:cs typeface="Times New Roman" panose="02020603050405020304" pitchFamily="18" charset="0"/>
              </a:rPr>
              <a:t>IOxCLR</a:t>
            </a:r>
            <a:r>
              <a:rPr lang="en-US" sz="2400" b="0" i="0" dirty="0">
                <a:effectLst/>
                <a:latin typeface="Times New Roman" panose="02020603050405020304" pitchFamily="18" charset="0"/>
                <a:cs typeface="Times New Roman" panose="02020603050405020304" pitchFamily="18" charset="0"/>
              </a:rPr>
              <a:t> is GPIO output clear register. As mentioned above, this register is used in conjunction with </a:t>
            </a:r>
            <a:r>
              <a:rPr lang="en-US" sz="2400" b="0" i="0" dirty="0" err="1">
                <a:effectLst/>
                <a:latin typeface="Times New Roman" panose="02020603050405020304" pitchFamily="18" charset="0"/>
                <a:cs typeface="Times New Roman" panose="02020603050405020304" pitchFamily="18" charset="0"/>
              </a:rPr>
              <a:t>IOxSET</a:t>
            </a:r>
            <a:r>
              <a:rPr lang="en-US" sz="2400" b="0" i="0" dirty="0">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Writing ones to this register clears (output low) corresponding port pins</a:t>
            </a:r>
            <a:r>
              <a:rPr lang="en-US" sz="2400" b="0" i="0" dirty="0">
                <a:effectLst/>
                <a:latin typeface="Times New Roman" panose="02020603050405020304" pitchFamily="18" charset="0"/>
                <a:cs typeface="Times New Roman" panose="02020603050405020304" pitchFamily="18" charset="0"/>
              </a:rPr>
              <a:t>, while writing zeros has no effect</a:t>
            </a:r>
            <a:endParaRPr lang="en-IN" sz="24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0848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25</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25</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IOCLR</a:t>
            </a:r>
          </a:p>
        </p:txBody>
      </p:sp>
      <p:pic>
        <p:nvPicPr>
          <p:cNvPr id="5" name="Picture 4">
            <a:extLst>
              <a:ext uri="{FF2B5EF4-FFF2-40B4-BE49-F238E27FC236}">
                <a16:creationId xmlns:a16="http://schemas.microsoft.com/office/drawing/2014/main" id="{96CDC5E4-2DA5-C54D-90BD-CB5DE79DA4EA}"/>
              </a:ext>
            </a:extLst>
          </p:cNvPr>
          <p:cNvPicPr>
            <a:picLocks noChangeAspect="1"/>
          </p:cNvPicPr>
          <p:nvPr/>
        </p:nvPicPr>
        <p:blipFill>
          <a:blip r:embed="rId4"/>
          <a:srcRect/>
          <a:stretch>
            <a:fillRect/>
          </a:stretch>
        </p:blipFill>
        <p:spPr bwMode="auto">
          <a:xfrm>
            <a:off x="514350" y="1447800"/>
            <a:ext cx="8001000" cy="3505200"/>
          </a:xfrm>
          <a:prstGeom prst="rect">
            <a:avLst/>
          </a:prstGeom>
          <a:noFill/>
          <a:ln w="9525">
            <a:noFill/>
            <a:miter lim="800000"/>
            <a:headEnd/>
            <a:tailEnd/>
          </a:ln>
        </p:spPr>
      </p:pic>
    </p:spTree>
    <p:extLst>
      <p:ext uri="{BB962C8B-B14F-4D97-AF65-F5344CB8AC3E}">
        <p14:creationId xmlns:p14="http://schemas.microsoft.com/office/powerpoint/2010/main" val="4021549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26</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26</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IOCLR</a:t>
            </a:r>
          </a:p>
        </p:txBody>
      </p:sp>
      <p:pic>
        <p:nvPicPr>
          <p:cNvPr id="6" name="Picture 5">
            <a:extLst>
              <a:ext uri="{FF2B5EF4-FFF2-40B4-BE49-F238E27FC236}">
                <a16:creationId xmlns:a16="http://schemas.microsoft.com/office/drawing/2014/main" id="{3EE4F6A4-F754-111B-65C2-7AD3AA9A354D}"/>
              </a:ext>
            </a:extLst>
          </p:cNvPr>
          <p:cNvPicPr>
            <a:picLocks noChangeAspect="1"/>
          </p:cNvPicPr>
          <p:nvPr/>
        </p:nvPicPr>
        <p:blipFill>
          <a:blip r:embed="rId4"/>
          <a:srcRect/>
          <a:stretch>
            <a:fillRect/>
          </a:stretch>
        </p:blipFill>
        <p:spPr bwMode="auto">
          <a:xfrm>
            <a:off x="533400" y="1143000"/>
            <a:ext cx="7981950" cy="2362200"/>
          </a:xfrm>
          <a:prstGeom prst="rect">
            <a:avLst/>
          </a:prstGeom>
          <a:noFill/>
          <a:ln w="9525">
            <a:noFill/>
            <a:miter lim="800000"/>
            <a:headEnd/>
            <a:tailEnd/>
          </a:ln>
        </p:spPr>
      </p:pic>
      <p:pic>
        <p:nvPicPr>
          <p:cNvPr id="7" name="Picture 6">
            <a:extLst>
              <a:ext uri="{FF2B5EF4-FFF2-40B4-BE49-F238E27FC236}">
                <a16:creationId xmlns:a16="http://schemas.microsoft.com/office/drawing/2014/main" id="{048C165F-C95C-F027-791D-0A20611153B3}"/>
              </a:ext>
            </a:extLst>
          </p:cNvPr>
          <p:cNvPicPr>
            <a:picLocks noChangeAspect="1"/>
          </p:cNvPicPr>
          <p:nvPr/>
        </p:nvPicPr>
        <p:blipFill>
          <a:blip r:embed="rId5"/>
          <a:srcRect/>
          <a:stretch>
            <a:fillRect/>
          </a:stretch>
        </p:blipFill>
        <p:spPr bwMode="auto">
          <a:xfrm>
            <a:off x="552450" y="3600743"/>
            <a:ext cx="7962900" cy="2647657"/>
          </a:xfrm>
          <a:prstGeom prst="rect">
            <a:avLst/>
          </a:prstGeom>
          <a:noFill/>
          <a:ln w="9525">
            <a:noFill/>
            <a:miter lim="800000"/>
            <a:headEnd/>
            <a:tailEnd/>
          </a:ln>
        </p:spPr>
      </p:pic>
    </p:spTree>
    <p:extLst>
      <p:ext uri="{BB962C8B-B14F-4D97-AF65-F5344CB8AC3E}">
        <p14:creationId xmlns:p14="http://schemas.microsoft.com/office/powerpoint/2010/main" val="424325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27</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27</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IOPIN</a:t>
            </a:r>
          </a:p>
        </p:txBody>
      </p:sp>
      <p:pic>
        <p:nvPicPr>
          <p:cNvPr id="5" name="Picture 4">
            <a:extLst>
              <a:ext uri="{FF2B5EF4-FFF2-40B4-BE49-F238E27FC236}">
                <a16:creationId xmlns:a16="http://schemas.microsoft.com/office/drawing/2014/main" id="{10043C6E-0CA4-69B9-7505-7A05CC5798DA}"/>
              </a:ext>
            </a:extLst>
          </p:cNvPr>
          <p:cNvPicPr>
            <a:picLocks noChangeAspect="1"/>
          </p:cNvPicPr>
          <p:nvPr/>
        </p:nvPicPr>
        <p:blipFill>
          <a:blip r:embed="rId4"/>
          <a:srcRect/>
          <a:stretch>
            <a:fillRect/>
          </a:stretch>
        </p:blipFill>
        <p:spPr bwMode="auto">
          <a:xfrm>
            <a:off x="685800" y="1295400"/>
            <a:ext cx="7829550" cy="2296898"/>
          </a:xfrm>
          <a:prstGeom prst="rect">
            <a:avLst/>
          </a:prstGeom>
          <a:noFill/>
          <a:ln w="9525">
            <a:noFill/>
            <a:miter lim="800000"/>
            <a:headEnd/>
            <a:tailEnd/>
          </a:ln>
        </p:spPr>
      </p:pic>
      <p:pic>
        <p:nvPicPr>
          <p:cNvPr id="12" name="Picture 11">
            <a:extLst>
              <a:ext uri="{FF2B5EF4-FFF2-40B4-BE49-F238E27FC236}">
                <a16:creationId xmlns:a16="http://schemas.microsoft.com/office/drawing/2014/main" id="{63DE2A97-F2DD-2016-F4AC-7A8D23AB2DFC}"/>
              </a:ext>
            </a:extLst>
          </p:cNvPr>
          <p:cNvPicPr>
            <a:picLocks noChangeAspect="1"/>
          </p:cNvPicPr>
          <p:nvPr/>
        </p:nvPicPr>
        <p:blipFill>
          <a:blip r:embed="rId5"/>
          <a:srcRect/>
          <a:stretch>
            <a:fillRect/>
          </a:stretch>
        </p:blipFill>
        <p:spPr bwMode="auto">
          <a:xfrm>
            <a:off x="685800" y="3741739"/>
            <a:ext cx="7829550" cy="2746375"/>
          </a:xfrm>
          <a:prstGeom prst="rect">
            <a:avLst/>
          </a:prstGeom>
          <a:noFill/>
          <a:ln w="9525">
            <a:noFill/>
            <a:miter lim="800000"/>
            <a:headEnd/>
            <a:tailEnd/>
          </a:ln>
        </p:spPr>
      </p:pic>
    </p:spTree>
    <p:extLst>
      <p:ext uri="{BB962C8B-B14F-4D97-AF65-F5344CB8AC3E}">
        <p14:creationId xmlns:p14="http://schemas.microsoft.com/office/powerpoint/2010/main" val="2696286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28</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28</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IODIR</a:t>
            </a:r>
          </a:p>
        </p:txBody>
      </p:sp>
      <p:pic>
        <p:nvPicPr>
          <p:cNvPr id="6" name="Picture 5">
            <a:extLst>
              <a:ext uri="{FF2B5EF4-FFF2-40B4-BE49-F238E27FC236}">
                <a16:creationId xmlns:a16="http://schemas.microsoft.com/office/drawing/2014/main" id="{F9B220D2-DB77-7DC9-6B67-4BC92AC8629C}"/>
              </a:ext>
            </a:extLst>
          </p:cNvPr>
          <p:cNvPicPr>
            <a:picLocks noChangeAspect="1"/>
          </p:cNvPicPr>
          <p:nvPr/>
        </p:nvPicPr>
        <p:blipFill>
          <a:blip r:embed="rId4"/>
          <a:srcRect/>
          <a:stretch>
            <a:fillRect/>
          </a:stretch>
        </p:blipFill>
        <p:spPr bwMode="auto">
          <a:xfrm>
            <a:off x="609600" y="1242378"/>
            <a:ext cx="7905750" cy="2720022"/>
          </a:xfrm>
          <a:prstGeom prst="rect">
            <a:avLst/>
          </a:prstGeom>
          <a:noFill/>
          <a:ln w="9525">
            <a:noFill/>
            <a:miter lim="800000"/>
            <a:headEnd/>
            <a:tailEnd/>
          </a:ln>
        </p:spPr>
      </p:pic>
      <p:pic>
        <p:nvPicPr>
          <p:cNvPr id="7" name="Picture 6">
            <a:extLst>
              <a:ext uri="{FF2B5EF4-FFF2-40B4-BE49-F238E27FC236}">
                <a16:creationId xmlns:a16="http://schemas.microsoft.com/office/drawing/2014/main" id="{FB9570E4-4832-1C91-175E-6D938033765B}"/>
              </a:ext>
            </a:extLst>
          </p:cNvPr>
          <p:cNvPicPr>
            <a:picLocks noChangeAspect="1"/>
          </p:cNvPicPr>
          <p:nvPr/>
        </p:nvPicPr>
        <p:blipFill>
          <a:blip r:embed="rId5"/>
          <a:srcRect/>
          <a:stretch>
            <a:fillRect/>
          </a:stretch>
        </p:blipFill>
        <p:spPr bwMode="auto">
          <a:xfrm>
            <a:off x="685800" y="3962400"/>
            <a:ext cx="8061706" cy="1828800"/>
          </a:xfrm>
          <a:prstGeom prst="rect">
            <a:avLst/>
          </a:prstGeom>
          <a:noFill/>
          <a:ln w="9525">
            <a:noFill/>
            <a:miter lim="800000"/>
            <a:headEnd/>
            <a:tailEnd/>
          </a:ln>
        </p:spPr>
      </p:pic>
    </p:spTree>
    <p:extLst>
      <p:ext uri="{BB962C8B-B14F-4D97-AF65-F5344CB8AC3E}">
        <p14:creationId xmlns:p14="http://schemas.microsoft.com/office/powerpoint/2010/main" val="1753815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29</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29</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IODIR</a:t>
            </a:r>
          </a:p>
        </p:txBody>
      </p:sp>
      <p:pic>
        <p:nvPicPr>
          <p:cNvPr id="5" name="Picture 4">
            <a:extLst>
              <a:ext uri="{FF2B5EF4-FFF2-40B4-BE49-F238E27FC236}">
                <a16:creationId xmlns:a16="http://schemas.microsoft.com/office/drawing/2014/main" id="{7351A9F3-C49F-164F-DE0B-01C77421F9DD}"/>
              </a:ext>
            </a:extLst>
          </p:cNvPr>
          <p:cNvPicPr>
            <a:picLocks noChangeAspect="1"/>
          </p:cNvPicPr>
          <p:nvPr/>
        </p:nvPicPr>
        <p:blipFill>
          <a:blip r:embed="rId4"/>
          <a:srcRect/>
          <a:stretch>
            <a:fillRect/>
          </a:stretch>
        </p:blipFill>
        <p:spPr bwMode="auto">
          <a:xfrm>
            <a:off x="685800" y="1205321"/>
            <a:ext cx="7829550" cy="2234565"/>
          </a:xfrm>
          <a:prstGeom prst="rect">
            <a:avLst/>
          </a:prstGeom>
          <a:noFill/>
          <a:ln w="9525">
            <a:noFill/>
            <a:miter lim="800000"/>
            <a:headEnd/>
            <a:tailEnd/>
          </a:ln>
        </p:spPr>
      </p:pic>
      <p:pic>
        <p:nvPicPr>
          <p:cNvPr id="12" name="Picture 11">
            <a:extLst>
              <a:ext uri="{FF2B5EF4-FFF2-40B4-BE49-F238E27FC236}">
                <a16:creationId xmlns:a16="http://schemas.microsoft.com/office/drawing/2014/main" id="{4EBEED6A-7583-5211-61D1-53C6B15153EA}"/>
              </a:ext>
            </a:extLst>
          </p:cNvPr>
          <p:cNvPicPr>
            <a:picLocks noChangeAspect="1"/>
          </p:cNvPicPr>
          <p:nvPr/>
        </p:nvPicPr>
        <p:blipFill>
          <a:blip r:embed="rId5"/>
          <a:srcRect/>
          <a:stretch>
            <a:fillRect/>
          </a:stretch>
        </p:blipFill>
        <p:spPr bwMode="auto">
          <a:xfrm>
            <a:off x="696686" y="3572193"/>
            <a:ext cx="7818664" cy="2564765"/>
          </a:xfrm>
          <a:prstGeom prst="rect">
            <a:avLst/>
          </a:prstGeom>
          <a:noFill/>
          <a:ln w="9525">
            <a:noFill/>
            <a:miter lim="800000"/>
            <a:headEnd/>
            <a:tailEnd/>
          </a:ln>
        </p:spPr>
      </p:pic>
    </p:spTree>
    <p:extLst>
      <p:ext uri="{BB962C8B-B14F-4D97-AF65-F5344CB8AC3E}">
        <p14:creationId xmlns:p14="http://schemas.microsoft.com/office/powerpoint/2010/main" val="12189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1" name="object 7">
            <a:extLst>
              <a:ext uri="{FF2B5EF4-FFF2-40B4-BE49-F238E27FC236}">
                <a16:creationId xmlns:a16="http://schemas.microsoft.com/office/drawing/2014/main" id="{78FD4C95-1E1B-C007-9527-D46ACE8EB1D3}"/>
              </a:ext>
            </a:extLst>
          </p:cNvPr>
          <p:cNvSpPr txBox="1"/>
          <p:nvPr/>
        </p:nvSpPr>
        <p:spPr>
          <a:xfrm>
            <a:off x="556895" y="1110142"/>
            <a:ext cx="8190611" cy="3770904"/>
          </a:xfrm>
          <a:prstGeom prst="rect">
            <a:avLst/>
          </a:prstGeom>
        </p:spPr>
        <p:txBody>
          <a:bodyPr vert="horz" wrap="square" lIns="0" tIns="13335" rIns="0" bIns="0" rtlCol="0">
            <a:spAutoFit/>
          </a:bodyPr>
          <a:lstStyle/>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LPC2148 is a 32-bit Microcontroller based on the ARM7TDMI-S Family</a:t>
            </a:r>
            <a:r>
              <a:rPr lang="en-US" sz="2400" b="0" i="0" dirty="0">
                <a:effectLst/>
                <a:latin typeface="Times New Roman" panose="02020603050405020304" pitchFamily="18" charset="0"/>
                <a:cs typeface="Times New Roman" panose="02020603050405020304" pitchFamily="18" charset="0"/>
              </a:rPr>
              <a:t>. </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It is manufactured by NXP Semiconductors (formerly Philips) and is one of the widely used and highly successful ARM7-based Microcontrollers</a:t>
            </a:r>
            <a:r>
              <a:rPr lang="en-US" sz="2400" b="0" i="0" dirty="0">
                <a:effectLst/>
                <a:latin typeface="Times New Roman" panose="02020603050405020304" pitchFamily="18" charset="0"/>
                <a:cs typeface="Times New Roman" panose="02020603050405020304" pitchFamily="18" charset="0"/>
              </a:rPr>
              <a:t>.</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 </a:t>
            </a:r>
            <a:r>
              <a:rPr lang="en-US" sz="2400" dirty="0">
                <a:solidFill>
                  <a:srgbClr val="34444C"/>
                </a:solidFill>
                <a:latin typeface="Times New Roman" panose="02020603050405020304" pitchFamily="18" charset="0"/>
                <a:cs typeface="Times New Roman" panose="02020603050405020304" pitchFamily="18" charset="0"/>
              </a:rPr>
              <a:t>I</a:t>
            </a:r>
            <a:r>
              <a:rPr lang="en-US" sz="2400" b="0" i="0" dirty="0">
                <a:solidFill>
                  <a:srgbClr val="34444C"/>
                </a:solidFill>
                <a:effectLst/>
                <a:latin typeface="Times New Roman" panose="02020603050405020304" pitchFamily="18" charset="0"/>
                <a:cs typeface="Times New Roman" panose="02020603050405020304" pitchFamily="18" charset="0"/>
              </a:rPr>
              <a:t>t is one of the best and easiest microcontrollers to work around for beginners in ARM-based microcontrollers</a:t>
            </a:r>
            <a:endParaRPr lang="en-US" sz="2400" b="0" i="0" dirty="0">
              <a:effectLst/>
              <a:latin typeface="Times New Roman" panose="02020603050405020304" pitchFamily="18" charset="0"/>
              <a:cs typeface="Times New Roman" panose="02020603050405020304" pitchFamily="18" charset="0"/>
            </a:endParaRPr>
          </a:p>
          <a:p>
            <a:pPr marL="12700" algn="just">
              <a:spcBef>
                <a:spcPts val="105"/>
              </a:spcBef>
            </a:pPr>
            <a:endParaRPr lang="en-US" sz="2400" b="0" i="0" dirty="0">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6591122" cy="523220"/>
          </a:xfrm>
          <a:prstGeom prst="rect">
            <a:avLst/>
          </a:prstGeom>
          <a:noFill/>
        </p:spPr>
        <p:txBody>
          <a:bodyPr wrap="square">
            <a:spAutoFit/>
          </a:bodyPr>
          <a:lstStyle/>
          <a:p>
            <a:pPr algn="l"/>
            <a:r>
              <a:rPr lang="en-US" sz="2800" b="1" i="0" dirty="0">
                <a:solidFill>
                  <a:srgbClr val="34444C"/>
                </a:solidFill>
                <a:effectLst/>
                <a:latin typeface="Open Sans" panose="020B0606030504020204" pitchFamily="34" charset="0"/>
              </a:rPr>
              <a:t>What is LPC2148 and GPIO</a:t>
            </a:r>
          </a:p>
        </p:txBody>
      </p:sp>
    </p:spTree>
    <p:extLst>
      <p:ext uri="{BB962C8B-B14F-4D97-AF65-F5344CB8AC3E}">
        <p14:creationId xmlns:p14="http://schemas.microsoft.com/office/powerpoint/2010/main" val="2322949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30</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30</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1" name="object 7">
            <a:extLst>
              <a:ext uri="{FF2B5EF4-FFF2-40B4-BE49-F238E27FC236}">
                <a16:creationId xmlns:a16="http://schemas.microsoft.com/office/drawing/2014/main" id="{78FD4C95-1E1B-C007-9527-D46ACE8EB1D3}"/>
              </a:ext>
            </a:extLst>
          </p:cNvPr>
          <p:cNvSpPr txBox="1"/>
          <p:nvPr/>
        </p:nvSpPr>
        <p:spPr>
          <a:xfrm>
            <a:off x="556895" y="1110142"/>
            <a:ext cx="8190611" cy="4891724"/>
          </a:xfrm>
          <a:prstGeom prst="rect">
            <a:avLst/>
          </a:prstGeom>
        </p:spPr>
        <p:txBody>
          <a:bodyPr vert="horz" wrap="square" lIns="0" tIns="13335" rIns="0" bIns="0" rtlCol="0">
            <a:spAutoFit/>
          </a:bodyPr>
          <a:lstStyle/>
          <a:p>
            <a:pPr marL="355600" indent="-342900" algn="just">
              <a:spcBef>
                <a:spcPts val="105"/>
              </a:spcBef>
              <a:buFont typeface="Arial" panose="020B0604020202020204" pitchFamily="34" charset="0"/>
              <a:buChar char="•"/>
            </a:pPr>
            <a:r>
              <a:rPr lang="en-US" sz="2400" b="0" i="1" dirty="0">
                <a:solidFill>
                  <a:srgbClr val="34444C"/>
                </a:solidFill>
                <a:effectLst/>
                <a:latin typeface="Times New Roman" panose="02020603050405020304" pitchFamily="18" charset="0"/>
                <a:cs typeface="Times New Roman" panose="02020603050405020304" pitchFamily="18" charset="0"/>
              </a:rPr>
              <a:t>LPC2148 is a 32-bit microcontroller, the length of all the registers mentioned is also 32-bits.</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1" dirty="0">
                <a:solidFill>
                  <a:srgbClr val="34444C"/>
                </a:solidFill>
                <a:effectLst/>
                <a:latin typeface="Times New Roman" panose="02020603050405020304" pitchFamily="18" charset="0"/>
                <a:cs typeface="Times New Roman" panose="02020603050405020304" pitchFamily="18" charset="0"/>
              </a:rPr>
              <a:t>Each bit in the above-mentioned registers is directly linked to the corresponding pin in the microcontroller i.e. bit ‘a’ in IO0SET corresponds to Pin ‘a’ in the PORT0.</a:t>
            </a:r>
          </a:p>
          <a:p>
            <a:pPr marL="355600" indent="-342900" algn="just">
              <a:spcBef>
                <a:spcPts val="105"/>
              </a:spcBef>
              <a:buFont typeface="Arial" panose="020B0604020202020204" pitchFamily="34" charset="0"/>
              <a:buChar char="•"/>
            </a:pPr>
            <a:endParaRPr lang="en-US" sz="2400" dirty="0">
              <a:solidFill>
                <a:srgbClr val="34444C"/>
              </a:solidFill>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1" dirty="0">
                <a:solidFill>
                  <a:srgbClr val="34444C"/>
                </a:solidFill>
                <a:effectLst/>
                <a:latin typeface="Times New Roman" panose="02020603050405020304" pitchFamily="18" charset="0"/>
                <a:cs typeface="Times New Roman" panose="02020603050405020304" pitchFamily="18" charset="0"/>
              </a:rPr>
              <a:t>Registers in LPC2148 follow Big Endian format i.e. bit 0 is the LSB on the extreme right of the register and bit 31 is the MSB on the extreme left of the register.</a:t>
            </a:r>
          </a:p>
          <a:p>
            <a:pPr marL="355600" indent="-342900" algn="just">
              <a:spcBef>
                <a:spcPts val="105"/>
              </a:spcBef>
              <a:buFont typeface="Arial" panose="020B0604020202020204" pitchFamily="34" charset="0"/>
              <a:buChar char="•"/>
            </a:pPr>
            <a:endParaRPr lang="en-US" sz="2400" spc="-15" dirty="0">
              <a:solidFill>
                <a:srgbClr val="34444C"/>
              </a:solidFill>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1" dirty="0">
                <a:solidFill>
                  <a:srgbClr val="34444C"/>
                </a:solidFill>
                <a:effectLst/>
                <a:latin typeface="Times New Roman" panose="02020603050405020304" pitchFamily="18" charset="0"/>
                <a:cs typeface="Times New Roman" panose="02020603050405020304" pitchFamily="18" charset="0"/>
              </a:rPr>
              <a:t>Another important note is that when reset, all the pins are set as GPIO pins and the direction of each pin is set as Input.</a:t>
            </a:r>
            <a:endParaRPr lang="en-US" sz="2400" b="0" i="0" spc="-15" dirty="0">
              <a:solidFill>
                <a:srgbClr val="34444C"/>
              </a:solidFill>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4763386" cy="523220"/>
          </a:xfrm>
          <a:prstGeom prst="rect">
            <a:avLst/>
          </a:prstGeom>
          <a:noFill/>
        </p:spPr>
        <p:txBody>
          <a:bodyPr wrap="square">
            <a:spAutoFit/>
          </a:bodyPr>
          <a:lstStyle/>
          <a:p>
            <a:pPr algn="l"/>
            <a:r>
              <a:rPr lang="en-IN" sz="2800" b="1" i="0" dirty="0">
                <a:effectLst/>
                <a:latin typeface="Open Sans" panose="020B0606030504020204" pitchFamily="34" charset="0"/>
              </a:rPr>
              <a:t>Registers</a:t>
            </a:r>
          </a:p>
        </p:txBody>
      </p:sp>
    </p:spTree>
    <p:extLst>
      <p:ext uri="{BB962C8B-B14F-4D97-AF65-F5344CB8AC3E}">
        <p14:creationId xmlns:p14="http://schemas.microsoft.com/office/powerpoint/2010/main" val="2757879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31</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31</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3" y="129541"/>
            <a:ext cx="6616047" cy="62005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US" sz="2800" b="1" i="0" u="none" strike="noStrike" baseline="0" dirty="0">
                <a:latin typeface="CIDFont+F2"/>
              </a:rPr>
              <a:t>Simple C programs for application with LED</a:t>
            </a:r>
            <a:endParaRPr lang="en-IN" sz="2800" b="1" i="0" dirty="0">
              <a:effectLst/>
              <a:latin typeface="Open Sans" panose="020B0606030504020204" pitchFamily="34" charset="0"/>
            </a:endParaRPr>
          </a:p>
        </p:txBody>
      </p:sp>
      <p:sp>
        <p:nvSpPr>
          <p:cNvPr id="17" name="TextBox 16">
            <a:extLst>
              <a:ext uri="{FF2B5EF4-FFF2-40B4-BE49-F238E27FC236}">
                <a16:creationId xmlns:a16="http://schemas.microsoft.com/office/drawing/2014/main" id="{8F188CC8-7582-E65A-3B88-EA87600E6519}"/>
              </a:ext>
            </a:extLst>
          </p:cNvPr>
          <p:cNvSpPr txBox="1"/>
          <p:nvPr/>
        </p:nvSpPr>
        <p:spPr>
          <a:xfrm>
            <a:off x="-12065" y="990846"/>
            <a:ext cx="8967216" cy="5847755"/>
          </a:xfrm>
          <a:prstGeom prst="rect">
            <a:avLst/>
          </a:prstGeom>
          <a:noFill/>
        </p:spPr>
        <p:txBody>
          <a:bodyPr wrap="square">
            <a:spAutoFit/>
          </a:bodyPr>
          <a:lstStyle/>
          <a:p>
            <a:r>
              <a:rPr lang="en-IN" sz="2200" i="0" dirty="0">
                <a:effectLst/>
                <a:latin typeface="Times New Roman" panose="02020603050405020304" pitchFamily="18" charset="0"/>
                <a:cs typeface="Times New Roman" panose="02020603050405020304" pitchFamily="18" charset="0"/>
              </a:rPr>
              <a:t>#include "lpc214x.h"    		 	// Include LPC2148 header file</a:t>
            </a:r>
          </a:p>
          <a:p>
            <a:r>
              <a:rPr lang="en-IN" sz="2200" i="0" dirty="0">
                <a:effectLst/>
                <a:latin typeface="Times New Roman" panose="02020603050405020304" pitchFamily="18" charset="0"/>
                <a:cs typeface="Times New Roman" panose="02020603050405020304" pitchFamily="18" charset="0"/>
              </a:rPr>
              <a:t>#define LED_PORT IO0PIN  		// Define LED to Port1</a:t>
            </a:r>
          </a:p>
          <a:p>
            <a:r>
              <a:rPr lang="en-IN" sz="2200" i="0" dirty="0">
                <a:effectLst/>
                <a:latin typeface="Times New Roman" panose="02020603050405020304" pitchFamily="18" charset="0"/>
                <a:cs typeface="Times New Roman" panose="02020603050405020304" pitchFamily="18" charset="0"/>
              </a:rPr>
              <a:t>#define LED_DIR  IO0DIR  		// Define Port1 direction register</a:t>
            </a:r>
          </a:p>
          <a:p>
            <a:r>
              <a:rPr lang="en-IN" sz="2200" i="0" dirty="0">
                <a:effectLst/>
                <a:latin typeface="Times New Roman" panose="02020603050405020304" pitchFamily="18" charset="0"/>
                <a:cs typeface="Times New Roman" panose="02020603050405020304" pitchFamily="18" charset="0"/>
              </a:rPr>
              <a:t> void </a:t>
            </a:r>
            <a:r>
              <a:rPr lang="en-IN" sz="2200" i="0" dirty="0" err="1">
                <a:effectLst/>
                <a:latin typeface="Times New Roman" panose="02020603050405020304" pitchFamily="18" charset="0"/>
                <a:cs typeface="Times New Roman" panose="02020603050405020304" pitchFamily="18" charset="0"/>
              </a:rPr>
              <a:t>delayMs</a:t>
            </a:r>
            <a:r>
              <a:rPr lang="en-IN" sz="2200" i="0" dirty="0">
                <a:effectLst/>
                <a:latin typeface="Times New Roman" panose="02020603050405020304" pitchFamily="18" charset="0"/>
                <a:cs typeface="Times New Roman" panose="02020603050405020304" pitchFamily="18" charset="0"/>
              </a:rPr>
              <a:t>(unsigned int x);</a:t>
            </a:r>
          </a:p>
          <a:p>
            <a:r>
              <a:rPr lang="en-IN" sz="2200" i="0" dirty="0">
                <a:effectLst/>
                <a:latin typeface="Times New Roman" panose="02020603050405020304" pitchFamily="18" charset="0"/>
                <a:cs typeface="Times New Roman" panose="02020603050405020304" pitchFamily="18" charset="0"/>
              </a:rPr>
              <a:t> int main()</a:t>
            </a:r>
          </a:p>
          <a:p>
            <a:r>
              <a:rPr lang="en-IN" sz="2200" i="0" dirty="0">
                <a:effectLst/>
                <a:latin typeface="Times New Roman" panose="02020603050405020304" pitchFamily="18" charset="0"/>
                <a:cs typeface="Times New Roman" panose="02020603050405020304" pitchFamily="18" charset="0"/>
              </a:rPr>
              <a:t>{</a:t>
            </a:r>
          </a:p>
          <a:p>
            <a:r>
              <a:rPr lang="en-IN" sz="2200" i="0" dirty="0">
                <a:effectLst/>
                <a:latin typeface="Times New Roman" panose="02020603050405020304" pitchFamily="18" charset="0"/>
                <a:cs typeface="Times New Roman" panose="02020603050405020304" pitchFamily="18" charset="0"/>
              </a:rPr>
              <a:t>    PINSEL0 = 0x00000000;        	// Define port lines as GPIO</a:t>
            </a:r>
          </a:p>
          <a:p>
            <a:r>
              <a:rPr lang="en-IN" sz="2200" i="0" dirty="0">
                <a:effectLst/>
                <a:latin typeface="Times New Roman" panose="02020603050405020304" pitchFamily="18" charset="0"/>
                <a:cs typeface="Times New Roman" panose="02020603050405020304" pitchFamily="18" charset="0"/>
              </a:rPr>
              <a:t>    LED_DIR  |= 0x00000100; 		// Define LED pin as O/P</a:t>
            </a:r>
          </a:p>
          <a:p>
            <a:r>
              <a:rPr lang="en-IN" sz="2200" i="0" dirty="0">
                <a:effectLst/>
                <a:latin typeface="Times New Roman" panose="02020603050405020304" pitchFamily="18" charset="0"/>
                <a:cs typeface="Times New Roman" panose="02020603050405020304" pitchFamily="18" charset="0"/>
              </a:rPr>
              <a:t>    LED_PORT |= 0x00000000; 		// Turn off the LED initially</a:t>
            </a:r>
          </a:p>
          <a:p>
            <a:r>
              <a:rPr lang="en-IN" sz="2200" i="0" dirty="0">
                <a:effectLst/>
                <a:latin typeface="Times New Roman" panose="02020603050405020304" pitchFamily="18" charset="0"/>
                <a:cs typeface="Times New Roman" panose="02020603050405020304" pitchFamily="18" charset="0"/>
              </a:rPr>
              <a:t>    while(1) 				// Loop forever</a:t>
            </a:r>
          </a:p>
          <a:p>
            <a:r>
              <a:rPr lang="en-IN" sz="2200" i="0" dirty="0">
                <a:effectLst/>
                <a:latin typeface="Times New Roman" panose="02020603050405020304" pitchFamily="18" charset="0"/>
                <a:cs typeface="Times New Roman" panose="02020603050405020304" pitchFamily="18" charset="0"/>
              </a:rPr>
              <a:t>    {</a:t>
            </a:r>
          </a:p>
          <a:p>
            <a:r>
              <a:rPr lang="en-IN" sz="2200" i="0" dirty="0">
                <a:effectLst/>
                <a:latin typeface="Times New Roman" panose="02020603050405020304" pitchFamily="18" charset="0"/>
                <a:cs typeface="Times New Roman" panose="02020603050405020304" pitchFamily="18" charset="0"/>
              </a:rPr>
              <a:t>        LED_PORT |= 0x00000100;	 // Turn ON LED</a:t>
            </a:r>
          </a:p>
          <a:p>
            <a:r>
              <a:rPr lang="en-IN" sz="2200" i="0" dirty="0">
                <a:effectLst/>
                <a:latin typeface="Times New Roman" panose="02020603050405020304" pitchFamily="18" charset="0"/>
                <a:cs typeface="Times New Roman" panose="02020603050405020304" pitchFamily="18" charset="0"/>
              </a:rPr>
              <a:t>        </a:t>
            </a:r>
            <a:r>
              <a:rPr lang="en-IN" sz="2200" i="0" dirty="0" err="1">
                <a:effectLst/>
                <a:latin typeface="Times New Roman" panose="02020603050405020304" pitchFamily="18" charset="0"/>
                <a:cs typeface="Times New Roman" panose="02020603050405020304" pitchFamily="18" charset="0"/>
              </a:rPr>
              <a:t>delayMs</a:t>
            </a:r>
            <a:r>
              <a:rPr lang="en-IN" sz="2200" i="0" dirty="0">
                <a:effectLst/>
                <a:latin typeface="Times New Roman" panose="02020603050405020304" pitchFamily="18" charset="0"/>
                <a:cs typeface="Times New Roman" panose="02020603050405020304" pitchFamily="18" charset="0"/>
              </a:rPr>
              <a:t>(1000);              		 // 1 second delay</a:t>
            </a:r>
          </a:p>
          <a:p>
            <a:r>
              <a:rPr lang="en-IN" sz="2200" i="0" dirty="0">
                <a:effectLst/>
                <a:latin typeface="Times New Roman" panose="02020603050405020304" pitchFamily="18" charset="0"/>
                <a:cs typeface="Times New Roman" panose="02020603050405020304" pitchFamily="18" charset="0"/>
              </a:rPr>
              <a:t>        LED_PORT &amp;= 0x00000000; 	// Turn OFF LED</a:t>
            </a:r>
          </a:p>
          <a:p>
            <a:r>
              <a:rPr lang="en-IN" sz="2200" i="0" dirty="0">
                <a:effectLst/>
                <a:latin typeface="Times New Roman" panose="02020603050405020304" pitchFamily="18" charset="0"/>
                <a:cs typeface="Times New Roman" panose="02020603050405020304" pitchFamily="18" charset="0"/>
              </a:rPr>
              <a:t>        </a:t>
            </a:r>
            <a:r>
              <a:rPr lang="en-IN" sz="2200" i="0" dirty="0" err="1">
                <a:effectLst/>
                <a:latin typeface="Times New Roman" panose="02020603050405020304" pitchFamily="18" charset="0"/>
                <a:cs typeface="Times New Roman" panose="02020603050405020304" pitchFamily="18" charset="0"/>
              </a:rPr>
              <a:t>delayMs</a:t>
            </a:r>
            <a:r>
              <a:rPr lang="en-IN" sz="2200" i="0" dirty="0">
                <a:effectLst/>
                <a:latin typeface="Times New Roman" panose="02020603050405020304" pitchFamily="18" charset="0"/>
                <a:cs typeface="Times New Roman" panose="02020603050405020304" pitchFamily="18" charset="0"/>
              </a:rPr>
              <a:t>(1000);               		// 1 second delay</a:t>
            </a:r>
          </a:p>
          <a:p>
            <a:r>
              <a:rPr lang="en-IN" sz="2200" i="0" dirty="0">
                <a:effectLst/>
                <a:latin typeface="Times New Roman" panose="02020603050405020304" pitchFamily="18" charset="0"/>
                <a:cs typeface="Times New Roman" panose="02020603050405020304" pitchFamily="18" charset="0"/>
              </a:rPr>
              <a:t>    }</a:t>
            </a:r>
          </a:p>
          <a:p>
            <a:r>
              <a:rPr lang="en-IN" sz="2200" b="1" i="0" dirty="0">
                <a:effectLst/>
                <a:latin typeface="Times New Roman" panose="02020603050405020304" pitchFamily="18" charset="0"/>
                <a:cs typeface="Times New Roman" panose="02020603050405020304" pitchFamily="18" charset="0"/>
              </a:rPr>
              <a:t>}</a:t>
            </a:r>
            <a:endParaRPr lang="en-IN" sz="24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7011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32</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32</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US" sz="2800" b="1" i="0" u="none" strike="noStrike" baseline="0" dirty="0">
                <a:latin typeface="CIDFont+F2"/>
              </a:rPr>
              <a:t>Simple C programs for application with LED</a:t>
            </a:r>
            <a:endParaRPr lang="en-IN" sz="2800" b="1" i="0" dirty="0">
              <a:effectLst/>
              <a:latin typeface="Open Sans" panose="020B0606030504020204" pitchFamily="34" charset="0"/>
            </a:endParaRPr>
          </a:p>
        </p:txBody>
      </p:sp>
      <p:sp>
        <p:nvSpPr>
          <p:cNvPr id="17" name="TextBox 16">
            <a:extLst>
              <a:ext uri="{FF2B5EF4-FFF2-40B4-BE49-F238E27FC236}">
                <a16:creationId xmlns:a16="http://schemas.microsoft.com/office/drawing/2014/main" id="{8F188CC8-7582-E65A-3B88-EA87600E6519}"/>
              </a:ext>
            </a:extLst>
          </p:cNvPr>
          <p:cNvSpPr txBox="1"/>
          <p:nvPr/>
        </p:nvSpPr>
        <p:spPr>
          <a:xfrm>
            <a:off x="-12065" y="990846"/>
            <a:ext cx="8967216" cy="2462213"/>
          </a:xfrm>
          <a:prstGeom prst="rect">
            <a:avLst/>
          </a:prstGeom>
          <a:noFill/>
        </p:spPr>
        <p:txBody>
          <a:bodyPr wrap="square">
            <a:spAutoFit/>
          </a:bodyPr>
          <a:lstStyle/>
          <a:p>
            <a:r>
              <a:rPr lang="en-IN" sz="2200" i="0" dirty="0">
                <a:effectLst/>
                <a:latin typeface="Times New Roman" panose="02020603050405020304" pitchFamily="18" charset="0"/>
                <a:cs typeface="Times New Roman" panose="02020603050405020304" pitchFamily="18" charset="0"/>
              </a:rPr>
              <a:t>void </a:t>
            </a:r>
            <a:r>
              <a:rPr lang="en-IN" sz="2200" i="0" dirty="0" err="1">
                <a:effectLst/>
                <a:latin typeface="Times New Roman" panose="02020603050405020304" pitchFamily="18" charset="0"/>
                <a:cs typeface="Times New Roman" panose="02020603050405020304" pitchFamily="18" charset="0"/>
              </a:rPr>
              <a:t>delayMs</a:t>
            </a:r>
            <a:r>
              <a:rPr lang="en-IN" sz="2200" i="0" dirty="0">
                <a:effectLst/>
                <a:latin typeface="Times New Roman" panose="02020603050405020304" pitchFamily="18" charset="0"/>
                <a:cs typeface="Times New Roman" panose="02020603050405020304" pitchFamily="18" charset="0"/>
              </a:rPr>
              <a:t>(unsigned int x)</a:t>
            </a:r>
          </a:p>
          <a:p>
            <a:r>
              <a:rPr lang="en-IN" sz="2200" i="0" dirty="0">
                <a:effectLst/>
                <a:latin typeface="Times New Roman" panose="02020603050405020304" pitchFamily="18" charset="0"/>
                <a:cs typeface="Times New Roman" panose="02020603050405020304" pitchFamily="18" charset="0"/>
              </a:rPr>
              <a:t>{</a:t>
            </a:r>
          </a:p>
          <a:p>
            <a:r>
              <a:rPr lang="en-IN" sz="2200" i="0" dirty="0">
                <a:effectLst/>
                <a:latin typeface="Times New Roman" panose="02020603050405020304" pitchFamily="18" charset="0"/>
                <a:cs typeface="Times New Roman" panose="02020603050405020304" pitchFamily="18" charset="0"/>
              </a:rPr>
              <a:t>    unsigned int j;</a:t>
            </a:r>
          </a:p>
          <a:p>
            <a:endParaRPr lang="en-IN" sz="2200" i="0" dirty="0">
              <a:effectLst/>
              <a:latin typeface="Times New Roman" panose="02020603050405020304" pitchFamily="18" charset="0"/>
              <a:cs typeface="Times New Roman" panose="02020603050405020304" pitchFamily="18" charset="0"/>
            </a:endParaRPr>
          </a:p>
          <a:p>
            <a:r>
              <a:rPr lang="en-IN" sz="2200" i="0" dirty="0">
                <a:effectLst/>
                <a:latin typeface="Times New Roman" panose="02020603050405020304" pitchFamily="18" charset="0"/>
                <a:cs typeface="Times New Roman" panose="02020603050405020304" pitchFamily="18" charset="0"/>
              </a:rPr>
              <a:t>    for(;x&gt;0;x--)</a:t>
            </a:r>
          </a:p>
          <a:p>
            <a:r>
              <a:rPr lang="en-IN" sz="2200" i="0" dirty="0">
                <a:effectLst/>
                <a:latin typeface="Times New Roman" panose="02020603050405020304" pitchFamily="18" charset="0"/>
                <a:cs typeface="Times New Roman" panose="02020603050405020304" pitchFamily="18" charset="0"/>
              </a:rPr>
              <a:t>        for(j=0; j&lt;0x1FFF; </a:t>
            </a:r>
            <a:r>
              <a:rPr lang="en-IN" sz="2200" i="0" dirty="0" err="1">
                <a:effectLst/>
                <a:latin typeface="Times New Roman" panose="02020603050405020304" pitchFamily="18" charset="0"/>
                <a:cs typeface="Times New Roman" panose="02020603050405020304" pitchFamily="18" charset="0"/>
              </a:rPr>
              <a:t>j++</a:t>
            </a:r>
            <a:r>
              <a:rPr lang="en-IN" sz="2200" i="0" dirty="0">
                <a:effectLst/>
                <a:latin typeface="Times New Roman" panose="02020603050405020304" pitchFamily="18" charset="0"/>
                <a:cs typeface="Times New Roman" panose="02020603050405020304" pitchFamily="18" charset="0"/>
              </a:rPr>
              <a:t>);</a:t>
            </a:r>
          </a:p>
          <a:p>
            <a:r>
              <a:rPr lang="en-IN" sz="2200" i="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5303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429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33</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33</a:t>
            </a:fld>
            <a:endParaRPr lang="en-GB" spc="15" dirty="0"/>
          </a:p>
        </p:txBody>
      </p:sp>
      <p:sp>
        <p:nvSpPr>
          <p:cNvPr id="13" name="Title 12">
            <a:extLst>
              <a:ext uri="{FF2B5EF4-FFF2-40B4-BE49-F238E27FC236}">
                <a16:creationId xmlns:a16="http://schemas.microsoft.com/office/drawing/2014/main" id="{136EA21C-73D8-5317-3B6A-BA56C878CFB2}"/>
              </a:ext>
            </a:extLst>
          </p:cNvPr>
          <p:cNvSpPr txBox="1">
            <a:spLocks/>
          </p:cNvSpPr>
          <p:nvPr/>
        </p:nvSpPr>
        <p:spPr>
          <a:xfrm>
            <a:off x="163924" y="129541"/>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Timers</a:t>
            </a:r>
          </a:p>
        </p:txBody>
      </p:sp>
      <p:sp>
        <p:nvSpPr>
          <p:cNvPr id="6" name="TextBox 5">
            <a:extLst>
              <a:ext uri="{FF2B5EF4-FFF2-40B4-BE49-F238E27FC236}">
                <a16:creationId xmlns:a16="http://schemas.microsoft.com/office/drawing/2014/main" id="{8FA40B66-A318-D35C-9253-865AA39EF088}"/>
              </a:ext>
            </a:extLst>
          </p:cNvPr>
          <p:cNvSpPr txBox="1"/>
          <p:nvPr/>
        </p:nvSpPr>
        <p:spPr>
          <a:xfrm>
            <a:off x="-30481" y="1024256"/>
            <a:ext cx="8985631" cy="3139321"/>
          </a:xfrm>
          <a:prstGeom prst="rect">
            <a:avLst/>
          </a:prstGeom>
          <a:noFill/>
        </p:spPr>
        <p:txBody>
          <a:bodyPr wrap="square">
            <a:spAutoFit/>
          </a:bodyPr>
          <a:lstStyle/>
          <a:p>
            <a:pPr algn="just"/>
            <a:r>
              <a:rPr lang="en-US" sz="2400" b="0" i="0" dirty="0">
                <a:solidFill>
                  <a:srgbClr val="333333"/>
                </a:solidFill>
                <a:effectLst/>
                <a:latin typeface="Times New Roman" panose="02020603050405020304" pitchFamily="18" charset="0"/>
                <a:cs typeface="Times New Roman" panose="02020603050405020304" pitchFamily="18" charset="0"/>
              </a:rPr>
              <a:t>The LPC2148 has two functionally identical general-purpose timers: </a:t>
            </a:r>
            <a:r>
              <a:rPr lang="en-US" sz="2400" b="1" i="0" dirty="0">
                <a:solidFill>
                  <a:srgbClr val="333333"/>
                </a:solidFill>
                <a:effectLst/>
                <a:latin typeface="Times New Roman" panose="02020603050405020304" pitchFamily="18" charset="0"/>
                <a:cs typeface="Times New Roman" panose="02020603050405020304" pitchFamily="18" charset="0"/>
              </a:rPr>
              <a:t>Timer0</a:t>
            </a:r>
            <a:r>
              <a:rPr lang="en-US" sz="2400" b="0" i="0" dirty="0">
                <a:solidFill>
                  <a:srgbClr val="333333"/>
                </a:solidFill>
                <a:effectLst/>
                <a:latin typeface="Times New Roman" panose="02020603050405020304" pitchFamily="18" charset="0"/>
                <a:cs typeface="Times New Roman" panose="02020603050405020304" pitchFamily="18" charset="0"/>
              </a:rPr>
              <a:t> and </a:t>
            </a:r>
            <a:r>
              <a:rPr lang="en-US" sz="2400" b="1" i="0" dirty="0">
                <a:solidFill>
                  <a:srgbClr val="333333"/>
                </a:solidFill>
                <a:effectLst/>
                <a:latin typeface="Times New Roman" panose="02020603050405020304" pitchFamily="18" charset="0"/>
                <a:cs typeface="Times New Roman" panose="02020603050405020304" pitchFamily="18" charset="0"/>
              </a:rPr>
              <a:t>Timer1</a:t>
            </a:r>
            <a:r>
              <a:rPr lang="en-US" sz="2400" b="0" i="0" dirty="0">
                <a:solidFill>
                  <a:srgbClr val="333333"/>
                </a:solidFill>
                <a:effectLst/>
                <a:latin typeface="Times New Roman" panose="02020603050405020304" pitchFamily="18" charset="0"/>
                <a:cs typeface="Times New Roman" panose="02020603050405020304" pitchFamily="18" charset="0"/>
              </a:rPr>
              <a:t>.</a:t>
            </a:r>
          </a:p>
          <a:p>
            <a:pPr algn="just"/>
            <a:endParaRPr lang="en-US" sz="2400" dirty="0">
              <a:solidFill>
                <a:srgbClr val="333333"/>
              </a:solidFill>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These both timers are 32-bit along with 32-bit </a:t>
            </a:r>
            <a:r>
              <a:rPr lang="en-US" sz="2400" b="0" i="0" dirty="0" err="1">
                <a:solidFill>
                  <a:srgbClr val="333333"/>
                </a:solidFill>
                <a:effectLst/>
                <a:latin typeface="Times New Roman" panose="02020603050405020304" pitchFamily="18" charset="0"/>
                <a:cs typeface="Times New Roman" panose="02020603050405020304" pitchFamily="18" charset="0"/>
              </a:rPr>
              <a:t>prescaler</a:t>
            </a:r>
            <a:r>
              <a:rPr lang="en-US" sz="2400" b="0" i="0" dirty="0">
                <a:solidFill>
                  <a:srgbClr val="333333"/>
                </a:solidFill>
                <a:effectLst/>
                <a:latin typeface="Times New Roman" panose="02020603050405020304" pitchFamily="18" charset="0"/>
                <a:cs typeface="Times New Roman" panose="02020603050405020304" pitchFamily="18" charset="0"/>
              </a:rPr>
              <a:t>. </a:t>
            </a:r>
          </a:p>
          <a:p>
            <a:pPr algn="just"/>
            <a:endParaRPr lang="en-US" sz="2400" dirty="0">
              <a:solidFill>
                <a:srgbClr val="333333"/>
              </a:solidFill>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Timer allows us to generate precise time delay.</a:t>
            </a:r>
          </a:p>
          <a:p>
            <a:endParaRPr lang="en-US" dirty="0">
              <a:solidFill>
                <a:srgbClr val="333333"/>
              </a:solidFill>
              <a:latin typeface="Quicksand"/>
            </a:endParaRPr>
          </a:p>
          <a:p>
            <a:r>
              <a:rPr lang="en-US" b="1" i="0" dirty="0">
                <a:solidFill>
                  <a:srgbClr val="3498DB"/>
                </a:solidFill>
                <a:effectLst/>
                <a:latin typeface="Helvetica" panose="020B0604020202020204" pitchFamily="34" charset="0"/>
              </a:rPr>
              <a:t>How Timers in LPC2148 ARM7 Microcontroller Works?</a:t>
            </a:r>
            <a:endParaRPr lang="en-US" b="0" i="0" dirty="0">
              <a:solidFill>
                <a:srgbClr val="333333"/>
              </a:solidFill>
              <a:effectLst/>
              <a:latin typeface="Helvetica" panose="020B0604020202020204" pitchFamily="34" charset="0"/>
            </a:endParaRPr>
          </a:p>
          <a:p>
            <a:endParaRPr lang="en-IN" dirty="0"/>
          </a:p>
        </p:txBody>
      </p:sp>
      <p:pic>
        <p:nvPicPr>
          <p:cNvPr id="12" name="Picture 11">
            <a:extLst>
              <a:ext uri="{FF2B5EF4-FFF2-40B4-BE49-F238E27FC236}">
                <a16:creationId xmlns:a16="http://schemas.microsoft.com/office/drawing/2014/main" id="{890C0FF1-1B9B-D079-CDF6-2B25341C6F4D}"/>
              </a:ext>
            </a:extLst>
          </p:cNvPr>
          <p:cNvPicPr>
            <a:picLocks noChangeAspect="1"/>
          </p:cNvPicPr>
          <p:nvPr/>
        </p:nvPicPr>
        <p:blipFill>
          <a:blip r:embed="rId4"/>
          <a:stretch>
            <a:fillRect/>
          </a:stretch>
        </p:blipFill>
        <p:spPr>
          <a:xfrm>
            <a:off x="1447800" y="4038600"/>
            <a:ext cx="5683542" cy="2001420"/>
          </a:xfrm>
          <a:prstGeom prst="rect">
            <a:avLst/>
          </a:prstGeom>
        </p:spPr>
      </p:pic>
    </p:spTree>
    <p:extLst>
      <p:ext uri="{BB962C8B-B14F-4D97-AF65-F5344CB8AC3E}">
        <p14:creationId xmlns:p14="http://schemas.microsoft.com/office/powerpoint/2010/main" val="772370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34</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34</a:t>
            </a:fld>
            <a:endParaRPr lang="en-GB" spc="15" dirty="0"/>
          </a:p>
        </p:txBody>
      </p:sp>
      <p:sp>
        <p:nvSpPr>
          <p:cNvPr id="5" name="Title 12">
            <a:extLst>
              <a:ext uri="{FF2B5EF4-FFF2-40B4-BE49-F238E27FC236}">
                <a16:creationId xmlns:a16="http://schemas.microsoft.com/office/drawing/2014/main" id="{6E619633-0C7A-DF37-0289-EDEC4799E598}"/>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Timers</a:t>
            </a:r>
          </a:p>
        </p:txBody>
      </p:sp>
      <p:sp>
        <p:nvSpPr>
          <p:cNvPr id="7" name="TextBox 6">
            <a:extLst>
              <a:ext uri="{FF2B5EF4-FFF2-40B4-BE49-F238E27FC236}">
                <a16:creationId xmlns:a16="http://schemas.microsoft.com/office/drawing/2014/main" id="{EF026B4E-109E-6A68-A9C6-C31CEF27A07E}"/>
              </a:ext>
            </a:extLst>
          </p:cNvPr>
          <p:cNvSpPr txBox="1"/>
          <p:nvPr/>
        </p:nvSpPr>
        <p:spPr>
          <a:xfrm>
            <a:off x="0" y="1083167"/>
            <a:ext cx="4663440" cy="369332"/>
          </a:xfrm>
          <a:prstGeom prst="rect">
            <a:avLst/>
          </a:prstGeom>
          <a:noFill/>
        </p:spPr>
        <p:txBody>
          <a:bodyPr wrap="square">
            <a:spAutoFit/>
          </a:bodyPr>
          <a:lstStyle/>
          <a:p>
            <a:pPr algn="l"/>
            <a:r>
              <a:rPr lang="en-IN" b="1" i="0" dirty="0">
                <a:solidFill>
                  <a:srgbClr val="3498DB"/>
                </a:solidFill>
                <a:effectLst/>
                <a:latin typeface="Helvetica" panose="020B0604020202020204" pitchFamily="34" charset="0"/>
              </a:rPr>
              <a:t>TIMER REGISTERS in LPC2148</a:t>
            </a:r>
            <a:endParaRPr lang="en-IN" b="0" i="0" dirty="0">
              <a:solidFill>
                <a:srgbClr val="333333"/>
              </a:solidFill>
              <a:effectLst/>
              <a:latin typeface="Helvetica" panose="020B0604020202020204" pitchFamily="34" charset="0"/>
            </a:endParaRPr>
          </a:p>
        </p:txBody>
      </p:sp>
      <p:pic>
        <p:nvPicPr>
          <p:cNvPr id="14" name="Picture 13">
            <a:extLst>
              <a:ext uri="{FF2B5EF4-FFF2-40B4-BE49-F238E27FC236}">
                <a16:creationId xmlns:a16="http://schemas.microsoft.com/office/drawing/2014/main" id="{E789282B-B5C0-67E8-0C44-2AB97B5E3120}"/>
              </a:ext>
            </a:extLst>
          </p:cNvPr>
          <p:cNvPicPr>
            <a:picLocks noChangeAspect="1"/>
          </p:cNvPicPr>
          <p:nvPr/>
        </p:nvPicPr>
        <p:blipFill>
          <a:blip r:embed="rId4"/>
          <a:stretch>
            <a:fillRect/>
          </a:stretch>
        </p:blipFill>
        <p:spPr>
          <a:xfrm>
            <a:off x="0" y="1383919"/>
            <a:ext cx="8955151" cy="4971924"/>
          </a:xfrm>
          <a:prstGeom prst="rect">
            <a:avLst/>
          </a:prstGeom>
        </p:spPr>
      </p:pic>
    </p:spTree>
    <p:extLst>
      <p:ext uri="{BB962C8B-B14F-4D97-AF65-F5344CB8AC3E}">
        <p14:creationId xmlns:p14="http://schemas.microsoft.com/office/powerpoint/2010/main" val="93380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35</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35</a:t>
            </a:fld>
            <a:endParaRPr lang="en-GB" spc="15" dirty="0"/>
          </a:p>
        </p:txBody>
      </p:sp>
      <p:sp>
        <p:nvSpPr>
          <p:cNvPr id="5" name="Title 12">
            <a:extLst>
              <a:ext uri="{FF2B5EF4-FFF2-40B4-BE49-F238E27FC236}">
                <a16:creationId xmlns:a16="http://schemas.microsoft.com/office/drawing/2014/main" id="{6E619633-0C7A-DF37-0289-EDEC4799E598}"/>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Timers</a:t>
            </a:r>
          </a:p>
        </p:txBody>
      </p:sp>
      <p:sp>
        <p:nvSpPr>
          <p:cNvPr id="7" name="TextBox 6">
            <a:extLst>
              <a:ext uri="{FF2B5EF4-FFF2-40B4-BE49-F238E27FC236}">
                <a16:creationId xmlns:a16="http://schemas.microsoft.com/office/drawing/2014/main" id="{EF026B4E-109E-6A68-A9C6-C31CEF27A07E}"/>
              </a:ext>
            </a:extLst>
          </p:cNvPr>
          <p:cNvSpPr txBox="1"/>
          <p:nvPr/>
        </p:nvSpPr>
        <p:spPr>
          <a:xfrm>
            <a:off x="0" y="906367"/>
            <a:ext cx="4663440" cy="369332"/>
          </a:xfrm>
          <a:prstGeom prst="rect">
            <a:avLst/>
          </a:prstGeom>
          <a:noFill/>
        </p:spPr>
        <p:txBody>
          <a:bodyPr wrap="square">
            <a:spAutoFit/>
          </a:bodyPr>
          <a:lstStyle/>
          <a:p>
            <a:pPr algn="l"/>
            <a:r>
              <a:rPr lang="en-IN" b="1" i="0" dirty="0">
                <a:solidFill>
                  <a:srgbClr val="3498DB"/>
                </a:solidFill>
                <a:effectLst/>
                <a:latin typeface="Helvetica" panose="020B0604020202020204" pitchFamily="34" charset="0"/>
              </a:rPr>
              <a:t>TIMER REGISTERS in LPC2148</a:t>
            </a:r>
            <a:endParaRPr lang="en-IN" b="0" i="0" dirty="0">
              <a:solidFill>
                <a:srgbClr val="333333"/>
              </a:solidFill>
              <a:effectLst/>
              <a:latin typeface="Helvetica" panose="020B0604020202020204" pitchFamily="34" charset="0"/>
            </a:endParaRPr>
          </a:p>
        </p:txBody>
      </p:sp>
      <p:pic>
        <p:nvPicPr>
          <p:cNvPr id="12" name="Picture 11">
            <a:extLst>
              <a:ext uri="{FF2B5EF4-FFF2-40B4-BE49-F238E27FC236}">
                <a16:creationId xmlns:a16="http://schemas.microsoft.com/office/drawing/2014/main" id="{57A1EF78-7471-0AB4-A026-D19AFD9B19BB}"/>
              </a:ext>
            </a:extLst>
          </p:cNvPr>
          <p:cNvPicPr>
            <a:picLocks noChangeAspect="1"/>
          </p:cNvPicPr>
          <p:nvPr/>
        </p:nvPicPr>
        <p:blipFill>
          <a:blip r:embed="rId4"/>
          <a:stretch>
            <a:fillRect/>
          </a:stretch>
        </p:blipFill>
        <p:spPr>
          <a:xfrm>
            <a:off x="76199" y="1248043"/>
            <a:ext cx="8878951" cy="2982341"/>
          </a:xfrm>
          <a:prstGeom prst="rect">
            <a:avLst/>
          </a:prstGeom>
        </p:spPr>
      </p:pic>
      <p:pic>
        <p:nvPicPr>
          <p:cNvPr id="19" name="Picture 18">
            <a:extLst>
              <a:ext uri="{FF2B5EF4-FFF2-40B4-BE49-F238E27FC236}">
                <a16:creationId xmlns:a16="http://schemas.microsoft.com/office/drawing/2014/main" id="{D18A5A56-C469-E15F-F300-BDA825646852}"/>
              </a:ext>
            </a:extLst>
          </p:cNvPr>
          <p:cNvPicPr>
            <a:picLocks noChangeAspect="1"/>
          </p:cNvPicPr>
          <p:nvPr/>
        </p:nvPicPr>
        <p:blipFill>
          <a:blip r:embed="rId5"/>
          <a:stretch>
            <a:fillRect/>
          </a:stretch>
        </p:blipFill>
        <p:spPr>
          <a:xfrm>
            <a:off x="188850" y="3956206"/>
            <a:ext cx="8766299" cy="2578233"/>
          </a:xfrm>
          <a:prstGeom prst="rect">
            <a:avLst/>
          </a:prstGeom>
        </p:spPr>
      </p:pic>
    </p:spTree>
    <p:extLst>
      <p:ext uri="{BB962C8B-B14F-4D97-AF65-F5344CB8AC3E}">
        <p14:creationId xmlns:p14="http://schemas.microsoft.com/office/powerpoint/2010/main" val="1367427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36</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36</a:t>
            </a:fld>
            <a:endParaRPr lang="en-GB" spc="15" dirty="0"/>
          </a:p>
        </p:txBody>
      </p:sp>
      <p:sp>
        <p:nvSpPr>
          <p:cNvPr id="5" name="Title 12">
            <a:extLst>
              <a:ext uri="{FF2B5EF4-FFF2-40B4-BE49-F238E27FC236}">
                <a16:creationId xmlns:a16="http://schemas.microsoft.com/office/drawing/2014/main" id="{6E619633-0C7A-DF37-0289-EDEC4799E598}"/>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Timers</a:t>
            </a:r>
          </a:p>
        </p:txBody>
      </p:sp>
      <p:sp>
        <p:nvSpPr>
          <p:cNvPr id="7" name="TextBox 6">
            <a:extLst>
              <a:ext uri="{FF2B5EF4-FFF2-40B4-BE49-F238E27FC236}">
                <a16:creationId xmlns:a16="http://schemas.microsoft.com/office/drawing/2014/main" id="{EF026B4E-109E-6A68-A9C6-C31CEF27A07E}"/>
              </a:ext>
            </a:extLst>
          </p:cNvPr>
          <p:cNvSpPr txBox="1"/>
          <p:nvPr/>
        </p:nvSpPr>
        <p:spPr>
          <a:xfrm>
            <a:off x="0" y="906367"/>
            <a:ext cx="4663440" cy="369332"/>
          </a:xfrm>
          <a:prstGeom prst="rect">
            <a:avLst/>
          </a:prstGeom>
          <a:noFill/>
        </p:spPr>
        <p:txBody>
          <a:bodyPr wrap="square">
            <a:spAutoFit/>
          </a:bodyPr>
          <a:lstStyle/>
          <a:p>
            <a:pPr algn="l"/>
            <a:r>
              <a:rPr lang="en-IN" b="1" i="0" dirty="0">
                <a:solidFill>
                  <a:srgbClr val="3498DB"/>
                </a:solidFill>
                <a:effectLst/>
                <a:latin typeface="Helvetica" panose="020B0604020202020204" pitchFamily="34" charset="0"/>
              </a:rPr>
              <a:t>TIMER REGISTERS in LPC2148</a:t>
            </a:r>
            <a:endParaRPr lang="en-IN" b="0" i="0" dirty="0">
              <a:solidFill>
                <a:srgbClr val="333333"/>
              </a:solidFill>
              <a:effectLst/>
              <a:latin typeface="Helvetica" panose="020B0604020202020204" pitchFamily="34" charset="0"/>
            </a:endParaRPr>
          </a:p>
        </p:txBody>
      </p:sp>
      <p:pic>
        <p:nvPicPr>
          <p:cNvPr id="13" name="Picture 12">
            <a:extLst>
              <a:ext uri="{FF2B5EF4-FFF2-40B4-BE49-F238E27FC236}">
                <a16:creationId xmlns:a16="http://schemas.microsoft.com/office/drawing/2014/main" id="{E4C69DE4-606A-7A26-1904-B7B213023ED4}"/>
              </a:ext>
            </a:extLst>
          </p:cNvPr>
          <p:cNvPicPr>
            <a:picLocks noChangeAspect="1"/>
          </p:cNvPicPr>
          <p:nvPr/>
        </p:nvPicPr>
        <p:blipFill>
          <a:blip r:embed="rId4"/>
          <a:stretch>
            <a:fillRect/>
          </a:stretch>
        </p:blipFill>
        <p:spPr>
          <a:xfrm>
            <a:off x="533400" y="1371600"/>
            <a:ext cx="8421751" cy="4114800"/>
          </a:xfrm>
          <a:prstGeom prst="rect">
            <a:avLst/>
          </a:prstGeom>
        </p:spPr>
      </p:pic>
    </p:spTree>
    <p:extLst>
      <p:ext uri="{BB962C8B-B14F-4D97-AF65-F5344CB8AC3E}">
        <p14:creationId xmlns:p14="http://schemas.microsoft.com/office/powerpoint/2010/main" val="3454840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37</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37</a:t>
            </a:fld>
            <a:endParaRPr lang="en-GB" spc="15" dirty="0"/>
          </a:p>
        </p:txBody>
      </p:sp>
      <p:sp>
        <p:nvSpPr>
          <p:cNvPr id="5" name="Title 12">
            <a:extLst>
              <a:ext uri="{FF2B5EF4-FFF2-40B4-BE49-F238E27FC236}">
                <a16:creationId xmlns:a16="http://schemas.microsoft.com/office/drawing/2014/main" id="{6E619633-0C7A-DF37-0289-EDEC4799E598}"/>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Timers</a:t>
            </a:r>
          </a:p>
        </p:txBody>
      </p:sp>
      <p:sp>
        <p:nvSpPr>
          <p:cNvPr id="7" name="TextBox 6">
            <a:extLst>
              <a:ext uri="{FF2B5EF4-FFF2-40B4-BE49-F238E27FC236}">
                <a16:creationId xmlns:a16="http://schemas.microsoft.com/office/drawing/2014/main" id="{EF026B4E-109E-6A68-A9C6-C31CEF27A07E}"/>
              </a:ext>
            </a:extLst>
          </p:cNvPr>
          <p:cNvSpPr txBox="1"/>
          <p:nvPr/>
        </p:nvSpPr>
        <p:spPr>
          <a:xfrm>
            <a:off x="0" y="906367"/>
            <a:ext cx="4663440" cy="369332"/>
          </a:xfrm>
          <a:prstGeom prst="rect">
            <a:avLst/>
          </a:prstGeom>
          <a:noFill/>
        </p:spPr>
        <p:txBody>
          <a:bodyPr wrap="square">
            <a:spAutoFit/>
          </a:bodyPr>
          <a:lstStyle/>
          <a:p>
            <a:pPr algn="l"/>
            <a:r>
              <a:rPr lang="en-IN" b="1" i="0" dirty="0">
                <a:solidFill>
                  <a:srgbClr val="3498DB"/>
                </a:solidFill>
                <a:effectLst/>
                <a:latin typeface="Helvetica" panose="020B0604020202020204" pitchFamily="34" charset="0"/>
              </a:rPr>
              <a:t>TIMER REGISTERS in LPC2148</a:t>
            </a:r>
            <a:endParaRPr lang="en-IN" b="0" i="0" dirty="0">
              <a:solidFill>
                <a:srgbClr val="333333"/>
              </a:solidFill>
              <a:effectLst/>
              <a:latin typeface="Helvetica" panose="020B0604020202020204" pitchFamily="34" charset="0"/>
            </a:endParaRPr>
          </a:p>
        </p:txBody>
      </p:sp>
      <p:pic>
        <p:nvPicPr>
          <p:cNvPr id="6" name="Picture 5">
            <a:extLst>
              <a:ext uri="{FF2B5EF4-FFF2-40B4-BE49-F238E27FC236}">
                <a16:creationId xmlns:a16="http://schemas.microsoft.com/office/drawing/2014/main" id="{611CA542-E359-3739-3AC6-F417948CCB99}"/>
              </a:ext>
            </a:extLst>
          </p:cNvPr>
          <p:cNvPicPr>
            <a:picLocks noChangeAspect="1"/>
          </p:cNvPicPr>
          <p:nvPr/>
        </p:nvPicPr>
        <p:blipFill>
          <a:blip r:embed="rId4"/>
          <a:srcRect/>
          <a:stretch>
            <a:fillRect/>
          </a:stretch>
        </p:blipFill>
        <p:spPr bwMode="auto">
          <a:xfrm>
            <a:off x="304799" y="1523999"/>
            <a:ext cx="8839199" cy="4831843"/>
          </a:xfrm>
          <a:prstGeom prst="rect">
            <a:avLst/>
          </a:prstGeom>
          <a:noFill/>
          <a:ln w="9525">
            <a:noFill/>
            <a:miter lim="800000"/>
            <a:headEnd/>
            <a:tailEnd/>
          </a:ln>
        </p:spPr>
      </p:pic>
    </p:spTree>
    <p:extLst>
      <p:ext uri="{BB962C8B-B14F-4D97-AF65-F5344CB8AC3E}">
        <p14:creationId xmlns:p14="http://schemas.microsoft.com/office/powerpoint/2010/main" val="826071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38</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38</a:t>
            </a:fld>
            <a:endParaRPr lang="en-GB" spc="15" dirty="0"/>
          </a:p>
        </p:txBody>
      </p:sp>
      <p:sp>
        <p:nvSpPr>
          <p:cNvPr id="5" name="Title 12">
            <a:extLst>
              <a:ext uri="{FF2B5EF4-FFF2-40B4-BE49-F238E27FC236}">
                <a16:creationId xmlns:a16="http://schemas.microsoft.com/office/drawing/2014/main" id="{6E619633-0C7A-DF37-0289-EDEC4799E598}"/>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Timers</a:t>
            </a:r>
          </a:p>
        </p:txBody>
      </p:sp>
      <p:sp>
        <p:nvSpPr>
          <p:cNvPr id="12" name="TextBox 11">
            <a:extLst>
              <a:ext uri="{FF2B5EF4-FFF2-40B4-BE49-F238E27FC236}">
                <a16:creationId xmlns:a16="http://schemas.microsoft.com/office/drawing/2014/main" id="{A6367C57-DE60-EBC7-A777-9921EC7543BD}"/>
              </a:ext>
            </a:extLst>
          </p:cNvPr>
          <p:cNvSpPr txBox="1"/>
          <p:nvPr/>
        </p:nvSpPr>
        <p:spPr>
          <a:xfrm>
            <a:off x="0" y="927494"/>
            <a:ext cx="8955151" cy="4493538"/>
          </a:xfrm>
          <a:prstGeom prst="rect">
            <a:avLst/>
          </a:prstGeom>
          <a:noFill/>
        </p:spPr>
        <p:txBody>
          <a:bodyPr wrap="square">
            <a:spAutoFit/>
          </a:bodyPr>
          <a:lstStyle/>
          <a:p>
            <a:pPr algn="l"/>
            <a:r>
              <a:rPr lang="en-US" sz="2200" b="1" i="0" dirty="0">
                <a:solidFill>
                  <a:srgbClr val="333333"/>
                </a:solidFill>
                <a:effectLst/>
                <a:latin typeface="Times New Roman" panose="02020603050405020304" pitchFamily="18" charset="0"/>
                <a:cs typeface="Times New Roman" panose="02020603050405020304" pitchFamily="18" charset="0"/>
              </a:rPr>
              <a:t>Before we jump start on writing program. We have to understand setting up of Timer Registers or you can say sequence of operations. We’ll be following along:</a:t>
            </a:r>
          </a:p>
          <a:p>
            <a:pPr algn="l"/>
            <a:endParaRPr lang="en-US" sz="2200" b="0" i="0" dirty="0">
              <a:solidFill>
                <a:srgbClr val="33333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Setup Timer </a:t>
            </a:r>
            <a:r>
              <a:rPr lang="en-US" sz="2200" b="1" i="0" dirty="0">
                <a:solidFill>
                  <a:srgbClr val="000000"/>
                </a:solidFill>
                <a:effectLst/>
                <a:latin typeface="Times New Roman" panose="02020603050405020304" pitchFamily="18" charset="0"/>
                <a:cs typeface="Times New Roman" panose="02020603050405020304" pitchFamily="18" charset="0"/>
              </a:rPr>
              <a:t>T0</a:t>
            </a:r>
            <a:r>
              <a:rPr lang="en-US" sz="2200" b="0" i="0" dirty="0">
                <a:solidFill>
                  <a:srgbClr val="333333"/>
                </a:solidFill>
                <a:effectLst/>
                <a:latin typeface="Times New Roman" panose="02020603050405020304" pitchFamily="18" charset="0"/>
                <a:cs typeface="Times New Roman" panose="02020603050405020304" pitchFamily="18" charset="0"/>
              </a:rPr>
              <a:t> into Timer Mode </a:t>
            </a:r>
            <a:r>
              <a:rPr lang="en-US" sz="2200" b="1" i="0" dirty="0">
                <a:solidFill>
                  <a:srgbClr val="000000"/>
                </a:solidFill>
                <a:effectLst/>
                <a:latin typeface="Times New Roman" panose="02020603050405020304" pitchFamily="18" charset="0"/>
                <a:cs typeface="Times New Roman" panose="02020603050405020304" pitchFamily="18" charset="0"/>
              </a:rPr>
              <a:t>(T0CTCR = 0x0)</a:t>
            </a:r>
            <a:endParaRPr lang="en-US" sz="2200" b="0" i="0" dirty="0">
              <a:solidFill>
                <a:srgbClr val="33333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Setup </a:t>
            </a:r>
            <a:r>
              <a:rPr lang="en-US" sz="2200" b="0" i="0" dirty="0" err="1">
                <a:solidFill>
                  <a:srgbClr val="333333"/>
                </a:solidFill>
                <a:effectLst/>
                <a:latin typeface="Times New Roman" panose="02020603050405020304" pitchFamily="18" charset="0"/>
                <a:cs typeface="Times New Roman" panose="02020603050405020304" pitchFamily="18" charset="0"/>
              </a:rPr>
              <a:t>Prescale</a:t>
            </a:r>
            <a:r>
              <a:rPr lang="en-US" sz="2200" b="0" i="0" dirty="0">
                <a:solidFill>
                  <a:srgbClr val="333333"/>
                </a:solidFill>
                <a:effectLst/>
                <a:latin typeface="Times New Roman" panose="02020603050405020304" pitchFamily="18" charset="0"/>
                <a:cs typeface="Times New Roman" panose="02020603050405020304" pitchFamily="18" charset="0"/>
              </a:rPr>
              <a:t> value in </a:t>
            </a:r>
            <a:r>
              <a:rPr lang="en-US" sz="2200" b="1" i="0" dirty="0">
                <a:solidFill>
                  <a:srgbClr val="000000"/>
                </a:solidFill>
                <a:effectLst/>
                <a:latin typeface="Times New Roman" panose="02020603050405020304" pitchFamily="18" charset="0"/>
                <a:cs typeface="Times New Roman" panose="02020603050405020304" pitchFamily="18" charset="0"/>
              </a:rPr>
              <a:t>T0PR</a:t>
            </a:r>
            <a:r>
              <a:rPr lang="en-US" sz="2200" b="0" i="0" dirty="0">
                <a:solidFill>
                  <a:srgbClr val="333333"/>
                </a:solidFill>
                <a:effectLst/>
                <a:latin typeface="Times New Roman" panose="02020603050405020304" pitchFamily="18" charset="0"/>
                <a:cs typeface="Times New Roman" panose="02020603050405020304" pitchFamily="18" charset="0"/>
              </a:rPr>
              <a:t> (in our case</a:t>
            </a:r>
            <a:r>
              <a:rPr lang="en-US" sz="2200" b="1" i="0" dirty="0">
                <a:solidFill>
                  <a:srgbClr val="000000"/>
                </a:solidFill>
                <a:effectLst/>
                <a:latin typeface="Times New Roman" panose="02020603050405020304" pitchFamily="18" charset="0"/>
                <a:cs typeface="Times New Roman" panose="02020603050405020304" pitchFamily="18" charset="0"/>
              </a:rPr>
              <a:t> 59999</a:t>
            </a:r>
            <a:r>
              <a:rPr lang="en-US" sz="2200" b="0" i="0" dirty="0">
                <a:solidFill>
                  <a:srgbClr val="333333"/>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Reset Timer by setting </a:t>
            </a:r>
            <a:r>
              <a:rPr lang="en-US" sz="2200" b="1" i="0" dirty="0">
                <a:solidFill>
                  <a:srgbClr val="000000"/>
                </a:solidFill>
                <a:effectLst/>
                <a:latin typeface="Times New Roman" panose="02020603050405020304" pitchFamily="18" charset="0"/>
                <a:cs typeface="Times New Roman" panose="02020603050405020304" pitchFamily="18" charset="0"/>
              </a:rPr>
              <a:t>(T0TCR = 0x02)</a:t>
            </a:r>
            <a:endParaRPr lang="en-US" sz="2200" b="0" i="0" dirty="0">
              <a:solidFill>
                <a:srgbClr val="33333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Setup </a:t>
            </a:r>
            <a:r>
              <a:rPr lang="en-US" sz="2200" b="1" i="0" dirty="0">
                <a:solidFill>
                  <a:srgbClr val="000000"/>
                </a:solidFill>
                <a:effectLst/>
                <a:latin typeface="Times New Roman" panose="02020603050405020304" pitchFamily="18" charset="0"/>
                <a:cs typeface="Times New Roman" panose="02020603050405020304" pitchFamily="18" charset="0"/>
              </a:rPr>
              <a:t>T0TCR</a:t>
            </a:r>
            <a:r>
              <a:rPr lang="en-US" sz="2200" b="0" i="0" dirty="0">
                <a:solidFill>
                  <a:srgbClr val="333333"/>
                </a:solidFill>
                <a:effectLst/>
                <a:latin typeface="Times New Roman" panose="02020603050405020304" pitchFamily="18" charset="0"/>
                <a:cs typeface="Times New Roman" panose="02020603050405020304" pitchFamily="18" charset="0"/>
              </a:rPr>
              <a:t> to </a:t>
            </a:r>
            <a:r>
              <a:rPr lang="en-US" sz="2200" b="1" i="0" dirty="0">
                <a:solidFill>
                  <a:srgbClr val="000000"/>
                </a:solidFill>
                <a:effectLst/>
                <a:latin typeface="Times New Roman" panose="02020603050405020304" pitchFamily="18" charset="0"/>
                <a:cs typeface="Times New Roman" panose="02020603050405020304" pitchFamily="18" charset="0"/>
              </a:rPr>
              <a:t>0x01</a:t>
            </a:r>
            <a:r>
              <a:rPr lang="en-US" sz="2200" b="0" i="0" dirty="0">
                <a:solidFill>
                  <a:srgbClr val="333333"/>
                </a:solidFill>
                <a:effectLst/>
                <a:latin typeface="Times New Roman" panose="02020603050405020304" pitchFamily="18" charset="0"/>
                <a:cs typeface="Times New Roman" panose="02020603050405020304" pitchFamily="18" charset="0"/>
              </a:rPr>
              <a:t> to Enable Timer when needed</a:t>
            </a:r>
          </a:p>
          <a:p>
            <a:pPr algn="l">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Reset </a:t>
            </a:r>
            <a:r>
              <a:rPr lang="en-US" sz="2200" b="1" i="0" dirty="0">
                <a:solidFill>
                  <a:srgbClr val="000000"/>
                </a:solidFill>
                <a:effectLst/>
                <a:latin typeface="Times New Roman" panose="02020603050405020304" pitchFamily="18" charset="0"/>
                <a:cs typeface="Times New Roman" panose="02020603050405020304" pitchFamily="18" charset="0"/>
              </a:rPr>
              <a:t>T0TCR</a:t>
            </a:r>
            <a:r>
              <a:rPr lang="en-US" sz="2200" b="0" i="0" dirty="0">
                <a:solidFill>
                  <a:srgbClr val="333333"/>
                </a:solidFill>
                <a:effectLst/>
                <a:latin typeface="Times New Roman" panose="02020603050405020304" pitchFamily="18" charset="0"/>
                <a:cs typeface="Times New Roman" panose="02020603050405020304" pitchFamily="18" charset="0"/>
              </a:rPr>
              <a:t> to </a:t>
            </a:r>
            <a:r>
              <a:rPr lang="en-US" sz="2200" b="1" i="0" dirty="0">
                <a:solidFill>
                  <a:srgbClr val="000000"/>
                </a:solidFill>
                <a:effectLst/>
                <a:latin typeface="Times New Roman" panose="02020603050405020304" pitchFamily="18" charset="0"/>
                <a:cs typeface="Times New Roman" panose="02020603050405020304" pitchFamily="18" charset="0"/>
              </a:rPr>
              <a:t>0x00</a:t>
            </a:r>
            <a:r>
              <a:rPr lang="en-US" sz="2200" b="0" i="0" dirty="0">
                <a:solidFill>
                  <a:srgbClr val="333333"/>
                </a:solidFill>
                <a:effectLst/>
                <a:latin typeface="Times New Roman" panose="02020603050405020304" pitchFamily="18" charset="0"/>
                <a:cs typeface="Times New Roman" panose="02020603050405020304" pitchFamily="18" charset="0"/>
              </a:rPr>
              <a:t> to Disable Timer when needed</a:t>
            </a:r>
          </a:p>
          <a:p>
            <a:pPr algn="l"/>
            <a:r>
              <a:rPr lang="en-US" sz="2200" b="0" i="0" dirty="0">
                <a:solidFill>
                  <a:srgbClr val="333333"/>
                </a:solidFill>
                <a:effectLst/>
                <a:latin typeface="Times New Roman" panose="02020603050405020304" pitchFamily="18" charset="0"/>
                <a:cs typeface="Times New Roman" panose="02020603050405020304" pitchFamily="18" charset="0"/>
              </a:rPr>
              <a:t>You may be wondering, why we have set </a:t>
            </a:r>
            <a:r>
              <a:rPr lang="en-US" sz="2200" b="1" i="0" dirty="0" err="1">
                <a:solidFill>
                  <a:srgbClr val="000000"/>
                </a:solidFill>
                <a:effectLst/>
                <a:latin typeface="Times New Roman" panose="02020603050405020304" pitchFamily="18" charset="0"/>
                <a:cs typeface="Times New Roman" panose="02020603050405020304" pitchFamily="18" charset="0"/>
              </a:rPr>
              <a:t>Prescale</a:t>
            </a:r>
            <a:r>
              <a:rPr lang="en-US" sz="2200" b="1" i="0" dirty="0">
                <a:solidFill>
                  <a:srgbClr val="000000"/>
                </a:solidFill>
                <a:effectLst/>
                <a:latin typeface="Times New Roman" panose="02020603050405020304" pitchFamily="18" charset="0"/>
                <a:cs typeface="Times New Roman" panose="02020603050405020304" pitchFamily="18" charset="0"/>
              </a:rPr>
              <a:t> Value to 59,999</a:t>
            </a:r>
            <a:r>
              <a:rPr lang="en-US" sz="2200" b="0" i="0" dirty="0">
                <a:solidFill>
                  <a:srgbClr val="333333"/>
                </a:solidFill>
                <a:effectLst/>
                <a:latin typeface="Times New Roman" panose="02020603050405020304" pitchFamily="18" charset="0"/>
                <a:cs typeface="Times New Roman" panose="02020603050405020304" pitchFamily="18" charset="0"/>
              </a:rPr>
              <a:t>. Let’s calculate </a:t>
            </a:r>
            <a:r>
              <a:rPr lang="en-US" sz="2200" b="0" i="0" dirty="0" err="1">
                <a:solidFill>
                  <a:srgbClr val="333333"/>
                </a:solidFill>
                <a:effectLst/>
                <a:latin typeface="Times New Roman" panose="02020603050405020304" pitchFamily="18" charset="0"/>
                <a:cs typeface="Times New Roman" panose="02020603050405020304" pitchFamily="18" charset="0"/>
              </a:rPr>
              <a:t>prescale</a:t>
            </a:r>
            <a:r>
              <a:rPr lang="en-US" sz="2200" b="0" i="0" dirty="0">
                <a:solidFill>
                  <a:srgbClr val="333333"/>
                </a:solidFill>
                <a:effectLst/>
                <a:latin typeface="Times New Roman" panose="02020603050405020304" pitchFamily="18" charset="0"/>
                <a:cs typeface="Times New Roman" panose="02020603050405020304" pitchFamily="18" charset="0"/>
              </a:rPr>
              <a:t> count value:</a:t>
            </a:r>
          </a:p>
          <a:p>
            <a:pPr algn="l"/>
            <a:endParaRPr lang="en-US" sz="2200" dirty="0">
              <a:solidFill>
                <a:srgbClr val="333333"/>
              </a:solidFill>
              <a:latin typeface="Times New Roman" panose="02020603050405020304" pitchFamily="18" charset="0"/>
              <a:cs typeface="Times New Roman" panose="02020603050405020304" pitchFamily="18" charset="0"/>
            </a:endParaRPr>
          </a:p>
          <a:p>
            <a:pPr algn="l"/>
            <a:endParaRPr lang="en-US" sz="2200" b="0" i="0" dirty="0">
              <a:solidFill>
                <a:srgbClr val="333333"/>
              </a:solidFill>
              <a:effectLst/>
              <a:latin typeface="Times New Roman" panose="02020603050405020304" pitchFamily="18"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5D338F58-C8E6-C836-AF83-A5884D75DA60}"/>
              </a:ext>
            </a:extLst>
          </p:cNvPr>
          <p:cNvGraphicFramePr>
            <a:graphicFrameLocks noGrp="1"/>
          </p:cNvGraphicFramePr>
          <p:nvPr/>
        </p:nvGraphicFramePr>
        <p:xfrm>
          <a:off x="188849" y="4778129"/>
          <a:ext cx="8558657" cy="1987550"/>
        </p:xfrm>
        <a:graphic>
          <a:graphicData uri="http://schemas.openxmlformats.org/drawingml/2006/table">
            <a:tbl>
              <a:tblPr/>
              <a:tblGrid>
                <a:gridCol w="8558657">
                  <a:extLst>
                    <a:ext uri="{9D8B030D-6E8A-4147-A177-3AD203B41FA5}">
                      <a16:colId xmlns:a16="http://schemas.microsoft.com/office/drawing/2014/main" val="381302764"/>
                    </a:ext>
                  </a:extLst>
                </a:gridCol>
              </a:tblGrid>
              <a:tr h="487512">
                <a:tc>
                  <a:txBody>
                    <a:bodyPr/>
                    <a:lstStyle/>
                    <a:p>
                      <a:pPr algn="l"/>
                      <a:r>
                        <a:rPr lang="en-US" sz="1600" b="1">
                          <a:solidFill>
                            <a:srgbClr val="000000"/>
                          </a:solidFill>
                          <a:effectLst/>
                        </a:rPr>
                        <a:t>Required Time 1 Second</a:t>
                      </a:r>
                      <a:r>
                        <a:rPr lang="en-US" sz="1600">
                          <a:solidFill>
                            <a:srgbClr val="000000"/>
                          </a:solidFill>
                          <a:effectLst/>
                        </a:rPr>
                        <a:t> = 1/1000 milliseconds = </a:t>
                      </a:r>
                      <a:r>
                        <a:rPr lang="en-US" sz="1600" b="1">
                          <a:solidFill>
                            <a:srgbClr val="000000"/>
                          </a:solidFill>
                          <a:effectLst/>
                        </a:rPr>
                        <a:t>0.001 </a:t>
                      </a:r>
                      <a:r>
                        <a:rPr lang="en-US" sz="1600">
                          <a:solidFill>
                            <a:srgbClr val="000000"/>
                          </a:solidFill>
                          <a:effectLst/>
                        </a:rPr>
                        <a:t>seconds (Resolution=1 ms)</a:t>
                      </a:r>
                      <a:endParaRPr lang="en-US" sz="1600">
                        <a:effectLst/>
                      </a:endParaRPr>
                    </a:p>
                  </a:txBody>
                  <a:tcPr anchor="ctr">
                    <a:lnL>
                      <a:noFill/>
                    </a:lnL>
                    <a:lnR>
                      <a:noFill/>
                    </a:lnR>
                    <a:lnT>
                      <a:noFill/>
                    </a:lnT>
                    <a:lnB w="6350" cap="flat" cmpd="sng" algn="ctr">
                      <a:solidFill>
                        <a:srgbClr val="EEEEEE"/>
                      </a:solidFill>
                      <a:prstDash val="solid"/>
                      <a:round/>
                      <a:headEnd type="none" w="med" len="med"/>
                      <a:tailEnd type="none" w="med" len="med"/>
                    </a:lnB>
                    <a:solidFill>
                      <a:srgbClr val="F2F2F2"/>
                    </a:solidFill>
                  </a:tcPr>
                </a:tc>
                <a:extLst>
                  <a:ext uri="{0D108BD9-81ED-4DB2-BD59-A6C34878D82A}">
                    <a16:rowId xmlns:a16="http://schemas.microsoft.com/office/drawing/2014/main" val="3476158486"/>
                  </a:ext>
                </a:extLst>
              </a:tr>
              <a:tr h="1500038">
                <a:tc>
                  <a:txBody>
                    <a:bodyPr/>
                    <a:lstStyle/>
                    <a:p>
                      <a:pPr algn="l"/>
                      <a:r>
                        <a:rPr lang="en-US" sz="1600" b="1" dirty="0">
                          <a:solidFill>
                            <a:srgbClr val="000000"/>
                          </a:solidFill>
                          <a:effectLst/>
                        </a:rPr>
                        <a:t>PRESCALE COUNT</a:t>
                      </a:r>
                      <a:r>
                        <a:rPr lang="en-US" sz="1600" dirty="0">
                          <a:solidFill>
                            <a:srgbClr val="000000"/>
                          </a:solidFill>
                          <a:effectLst/>
                        </a:rPr>
                        <a:t>= (60 MHz x Required Time Delay) – 1</a:t>
                      </a:r>
                      <a:br>
                        <a:rPr lang="en-US" sz="1600" dirty="0">
                          <a:effectLst/>
                        </a:rPr>
                      </a:br>
                      <a:r>
                        <a:rPr lang="en-US" sz="1600" dirty="0">
                          <a:solidFill>
                            <a:srgbClr val="000000"/>
                          </a:solidFill>
                          <a:effectLst/>
                        </a:rPr>
                        <a:t>= (60000000 x 0.001) – 1</a:t>
                      </a:r>
                      <a:br>
                        <a:rPr lang="en-US" sz="1600" dirty="0">
                          <a:effectLst/>
                        </a:rPr>
                      </a:br>
                      <a:r>
                        <a:rPr lang="en-US" sz="1600" dirty="0">
                          <a:solidFill>
                            <a:srgbClr val="000000"/>
                          </a:solidFill>
                          <a:effectLst/>
                        </a:rPr>
                        <a:t>= 59999</a:t>
                      </a:r>
                      <a:br>
                        <a:rPr lang="en-US" sz="1600" dirty="0">
                          <a:effectLst/>
                        </a:rPr>
                      </a:br>
                      <a:r>
                        <a:rPr lang="en-US" sz="1600" b="1" dirty="0">
                          <a:solidFill>
                            <a:srgbClr val="000000"/>
                          </a:solidFill>
                          <a:effectLst/>
                        </a:rPr>
                        <a:t>Hence the delay required for TC to increment by 1 will be 1 </a:t>
                      </a:r>
                      <a:r>
                        <a:rPr lang="en-US" sz="1600" b="1" dirty="0" err="1">
                          <a:solidFill>
                            <a:srgbClr val="000000"/>
                          </a:solidFill>
                          <a:effectLst/>
                        </a:rPr>
                        <a:t>ms.</a:t>
                      </a:r>
                      <a:endParaRPr lang="en-US" sz="1600" dirty="0">
                        <a:effectLst/>
                      </a:endParaRPr>
                    </a:p>
                  </a:txBody>
                  <a:tcPr anchor="ctr">
                    <a:lnL>
                      <a:noFill/>
                    </a:lnL>
                    <a:lnR>
                      <a:noFill/>
                    </a:lnR>
                    <a:lnT w="6350"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2874260757"/>
                  </a:ext>
                </a:extLst>
              </a:tr>
            </a:tbl>
          </a:graphicData>
        </a:graphic>
      </p:graphicFrame>
    </p:spTree>
    <p:extLst>
      <p:ext uri="{BB962C8B-B14F-4D97-AF65-F5344CB8AC3E}">
        <p14:creationId xmlns:p14="http://schemas.microsoft.com/office/powerpoint/2010/main" val="2871693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6"/>
            <a:ext cx="7886700" cy="5257554"/>
          </a:xfrm>
        </p:spPr>
        <p:txBody>
          <a:bodyPr>
            <a:normAutofit fontScale="25000" lnSpcReduction="20000"/>
          </a:bodyPr>
          <a:lstStyle/>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code LED will Blink with a 1-second delay. I’m using Timer 0 in this code. LEDs are connected to Port 0.</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#include&lt;lpc214x.h&gt;</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void delay</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unsigned int z</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void </a:t>
            </a:r>
            <a:r>
              <a:rPr lang="en-US" sz="8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 main</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void</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IO0DIR=0xffffffff;</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8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Fosc</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=12Mhz,CCLK=60Mhz,PCLK=60MHz</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while</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IO0SET=0xffffffff;</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delay</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1000</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//1sec delay</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IO0CLR=0xffffffff;</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delay</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1000</a:t>
            </a: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8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//1sec delay</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8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indent="0">
              <a:lnSpc>
                <a:spcPct val="120000"/>
              </a:lnSpc>
              <a:spcBef>
                <a:spcPts val="0"/>
              </a:spcBef>
              <a:buNone/>
            </a:pPr>
            <a:r>
              <a:rPr lang="en-US" sz="8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8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39</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2" name="Title 12">
            <a:extLst>
              <a:ext uri="{FF2B5EF4-FFF2-40B4-BE49-F238E27FC236}">
                <a16:creationId xmlns:a16="http://schemas.microsoft.com/office/drawing/2014/main" id="{405699D0-0552-CF81-9494-58A7D658BBC2}"/>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Timers</a:t>
            </a:r>
          </a:p>
        </p:txBody>
      </p:sp>
    </p:spTree>
    <p:extLst>
      <p:ext uri="{BB962C8B-B14F-4D97-AF65-F5344CB8AC3E}">
        <p14:creationId xmlns:p14="http://schemas.microsoft.com/office/powerpoint/2010/main" val="251772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4</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1" name="object 7">
            <a:extLst>
              <a:ext uri="{FF2B5EF4-FFF2-40B4-BE49-F238E27FC236}">
                <a16:creationId xmlns:a16="http://schemas.microsoft.com/office/drawing/2014/main" id="{78FD4C95-1E1B-C007-9527-D46ACE8EB1D3}"/>
              </a:ext>
            </a:extLst>
          </p:cNvPr>
          <p:cNvSpPr txBox="1"/>
          <p:nvPr/>
        </p:nvSpPr>
        <p:spPr>
          <a:xfrm>
            <a:off x="556895" y="1110142"/>
            <a:ext cx="8190611" cy="5643212"/>
          </a:xfrm>
          <a:prstGeom prst="rect">
            <a:avLst/>
          </a:prstGeom>
        </p:spPr>
        <p:txBody>
          <a:bodyPr vert="horz" wrap="square" lIns="0" tIns="13335" rIns="0" bIns="0" rtlCol="0">
            <a:spAutoFit/>
          </a:bodyPr>
          <a:lstStyle/>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LPC2148 is a 32-bit microcontroller based on the ARM7 family (ARM7TDMI-S to be specific) and is available in a 64-pin LQFP Package (Low Profile Quad Flat Package).</a:t>
            </a:r>
            <a:r>
              <a:rPr lang="en-US" sz="2400" b="0" i="0" dirty="0">
                <a:effectLst/>
                <a:latin typeface="Times New Roman" panose="02020603050405020304" pitchFamily="18" charset="0"/>
                <a:cs typeface="Times New Roman" panose="02020603050405020304" pitchFamily="18" charset="0"/>
              </a:rPr>
              <a:t> </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It has an on-chip static RAM of 32kB and an on-chip flash memory of 512kB</a:t>
            </a:r>
            <a:r>
              <a:rPr lang="en-US" sz="2400" b="0" i="0" dirty="0">
                <a:effectLst/>
                <a:latin typeface="Times New Roman" panose="02020603050405020304" pitchFamily="18" charset="0"/>
                <a:cs typeface="Times New Roman" panose="02020603050405020304" pitchFamily="18" charset="0"/>
              </a:rPr>
              <a:t>.</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LPC2148 has an on-chip boot loader software that can be used to program the microcontroller using the feature of In-System Programming.</a:t>
            </a:r>
          </a:p>
          <a:p>
            <a:pPr marL="12700" algn="just">
              <a:spcBef>
                <a:spcPts val="105"/>
              </a:spcBef>
            </a:pPr>
            <a:endParaRPr lang="en-US" sz="2400" b="0" i="0" dirty="0">
              <a:solidFill>
                <a:srgbClr val="34444C"/>
              </a:solidFill>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It also has the feature of in-Application Programming using which the user can program the microcontroller without using the boot loader software.</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8" y="208020"/>
            <a:ext cx="6897751" cy="523220"/>
          </a:xfrm>
          <a:prstGeom prst="rect">
            <a:avLst/>
          </a:prstGeom>
          <a:noFill/>
        </p:spPr>
        <p:txBody>
          <a:bodyPr wrap="square">
            <a:spAutoFit/>
          </a:bodyPr>
          <a:lstStyle/>
          <a:p>
            <a:pPr algn="l"/>
            <a:r>
              <a:rPr lang="en-US" sz="2800" b="1" dirty="0">
                <a:solidFill>
                  <a:srgbClr val="34444C"/>
                </a:solidFill>
                <a:latin typeface="Times New Roman" panose="02020603050405020304" pitchFamily="18" charset="0"/>
                <a:cs typeface="Times New Roman" panose="02020603050405020304" pitchFamily="18" charset="0"/>
              </a:rPr>
              <a:t>F</a:t>
            </a:r>
            <a:r>
              <a:rPr lang="en-US" sz="2800" b="1" i="0" dirty="0">
                <a:solidFill>
                  <a:srgbClr val="34444C"/>
                </a:solidFill>
                <a:effectLst/>
                <a:latin typeface="Times New Roman" panose="02020603050405020304" pitchFamily="18" charset="0"/>
                <a:cs typeface="Times New Roman" panose="02020603050405020304" pitchFamily="18" charset="0"/>
              </a:rPr>
              <a:t>eatures of the LPC2148 microcontroller</a:t>
            </a:r>
          </a:p>
        </p:txBody>
      </p:sp>
    </p:spTree>
    <p:extLst>
      <p:ext uri="{BB962C8B-B14F-4D97-AF65-F5344CB8AC3E}">
        <p14:creationId xmlns:p14="http://schemas.microsoft.com/office/powerpoint/2010/main" val="2420919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599" y="990845"/>
            <a:ext cx="8726551" cy="5364997"/>
          </a:xfrm>
        </p:spPr>
        <p:txBody>
          <a:bodyPr>
            <a:normAutofit/>
          </a:bodyPr>
          <a:lstStyle/>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void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Fosc</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=12Mhz,CCLK=60Mhz,PCLK=60MHz</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PLL0CON=0x01;</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PLL0CFG=0x24;</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PLL0FEED=0xaa;</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PLL0FEED=0x55;</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while</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PLL0STAT&amp;</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&lt;&lt;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PLL0CON=0x03;</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PLL0FEED=0xaa;</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PLL0FEED=0x55;</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VPBDIV=0x01;</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40</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C2832CC4-A7DC-6819-F121-C7915F7F8A19}"/>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Timers</a:t>
            </a:r>
          </a:p>
        </p:txBody>
      </p:sp>
    </p:spTree>
    <p:extLst>
      <p:ext uri="{BB962C8B-B14F-4D97-AF65-F5344CB8AC3E}">
        <p14:creationId xmlns:p14="http://schemas.microsoft.com/office/powerpoint/2010/main" val="1406000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6"/>
            <a:ext cx="7886700" cy="5257554"/>
          </a:xfrm>
        </p:spPr>
        <p:txBody>
          <a:bodyPr>
            <a:normAutofit/>
          </a:bodyPr>
          <a:lstStyle/>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void delay</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unsigned int z</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T0CTCR=0x0; 		//Select Timer Mode</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T0TCR=0x00; 		//Timer off</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T0PR=59999;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Prescaler</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value for 1ms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T0TCR=0x02; 		//Timer reset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T0TCR=0x01; 		//Timer ON</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while</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T0TC</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T0TCR=0x00; //Timer OFF</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T0TC=0; //Clear the TC value. This is Optional.</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41</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600" b="1" i="0" dirty="0">
                <a:effectLst/>
                <a:latin typeface="Open Sans" panose="020B0606030504020204" pitchFamily="34" charset="0"/>
              </a:rPr>
              <a:t>Timers</a:t>
            </a:r>
          </a:p>
        </p:txBody>
      </p:sp>
    </p:spTree>
    <p:extLst>
      <p:ext uri="{BB962C8B-B14F-4D97-AF65-F5344CB8AC3E}">
        <p14:creationId xmlns:p14="http://schemas.microsoft.com/office/powerpoint/2010/main" val="2444330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6"/>
            <a:ext cx="8839200" cy="5257554"/>
          </a:xfrm>
        </p:spPr>
        <p:txBody>
          <a:bodyPr>
            <a:normAutofit lnSpcReduction="10000"/>
          </a:bodyPr>
          <a:lstStyle/>
          <a:p>
            <a:pPr algn="just"/>
            <a:r>
              <a:rPr lang="en-US" sz="2400" dirty="0">
                <a:solidFill>
                  <a:srgbClr val="000000"/>
                </a:solidFill>
                <a:latin typeface="Times New Roman" panose="02020603050405020304" pitchFamily="18" charset="0"/>
                <a:cs typeface="Times New Roman" panose="02020603050405020304" pitchFamily="18" charset="0"/>
              </a:rPr>
              <a:t>LCDs (Liquid Crystal Displays) are used for displaying status or parameters in embedded systems.</a:t>
            </a:r>
          </a:p>
          <a:p>
            <a:pPr marL="0" indent="0" algn="just">
              <a:buNone/>
            </a:pPr>
            <a:endParaRPr lang="en-IN" sz="2400" dirty="0">
              <a:solidFill>
                <a:srgbClr val="000000"/>
              </a:solidFill>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A 16×2 LCD means it can display 16 characters per line and there are 2 such lines. In this LCD each character is displayed in a 5×7 pixel matrix.</a:t>
            </a:r>
          </a:p>
          <a:p>
            <a:pPr algn="just"/>
            <a:endParaRPr lang="en-IN" sz="2400" dirty="0">
              <a:latin typeface="Times New Roman" panose="02020603050405020304" pitchFamily="18" charset="0"/>
              <a:cs typeface="Times New Roman" panose="02020603050405020304" pitchFamily="18" charset="0"/>
            </a:endParaRPr>
          </a:p>
          <a:p>
            <a:pPr algn="just"/>
            <a:r>
              <a:rPr lang="en-US" sz="2400" dirty="0">
                <a:solidFill>
                  <a:srgbClr val="000000"/>
                </a:solidFill>
                <a:latin typeface="Times New Roman" panose="02020603050405020304" pitchFamily="18" charset="0"/>
                <a:cs typeface="Times New Roman" panose="02020603050405020304" pitchFamily="18" charset="0"/>
              </a:rPr>
              <a:t>LCD 16x2 is 16 pin device which has 8 data pins (D0-D7) and 3 control pins (RS, RW, EN). The remaining 5 pins are for supply and backlight for the LCD.</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dirty="0">
                <a:solidFill>
                  <a:srgbClr val="000000"/>
                </a:solidFill>
                <a:latin typeface="Times New Roman" panose="02020603050405020304" pitchFamily="18" charset="0"/>
                <a:cs typeface="Times New Roman" panose="02020603050405020304" pitchFamily="18" charset="0"/>
              </a:rPr>
              <a:t>The control pins help us </a:t>
            </a:r>
            <a:r>
              <a:rPr lang="en-US" sz="2400" dirty="0">
                <a:solidFill>
                  <a:srgbClr val="FF0000"/>
                </a:solidFill>
                <a:latin typeface="Times New Roman" panose="02020603050405020304" pitchFamily="18" charset="0"/>
                <a:cs typeface="Times New Roman" panose="02020603050405020304" pitchFamily="18" charset="0"/>
              </a:rPr>
              <a:t>configure the LCD </a:t>
            </a:r>
            <a:r>
              <a:rPr lang="en-US" sz="2400" dirty="0">
                <a:solidFill>
                  <a:srgbClr val="000000"/>
                </a:solidFill>
                <a:latin typeface="Times New Roman" panose="02020603050405020304" pitchFamily="18" charset="0"/>
                <a:cs typeface="Times New Roman" panose="02020603050405020304" pitchFamily="18" charset="0"/>
              </a:rPr>
              <a:t>in </a:t>
            </a:r>
            <a:r>
              <a:rPr lang="en-US" sz="2400" dirty="0">
                <a:solidFill>
                  <a:srgbClr val="FF0000"/>
                </a:solidFill>
                <a:latin typeface="Times New Roman" panose="02020603050405020304" pitchFamily="18" charset="0"/>
                <a:cs typeface="Times New Roman" panose="02020603050405020304" pitchFamily="18" charset="0"/>
              </a:rPr>
              <a:t>command mode or data mode.</a:t>
            </a:r>
            <a:r>
              <a:rPr lang="en-US" sz="2400" dirty="0">
                <a:solidFill>
                  <a:srgbClr val="000000"/>
                </a:solidFill>
                <a:latin typeface="Times New Roman" panose="02020603050405020304" pitchFamily="18" charset="0"/>
                <a:cs typeface="Times New Roman" panose="02020603050405020304" pitchFamily="18" charset="0"/>
              </a:rPr>
              <a:t> They also help configure </a:t>
            </a:r>
            <a:r>
              <a:rPr lang="en-US" sz="2400" dirty="0">
                <a:solidFill>
                  <a:srgbClr val="FF0000"/>
                </a:solidFill>
                <a:latin typeface="Times New Roman" panose="02020603050405020304" pitchFamily="18" charset="0"/>
                <a:cs typeface="Times New Roman" panose="02020603050405020304" pitchFamily="18" charset="0"/>
              </a:rPr>
              <a:t>read mode </a:t>
            </a:r>
            <a:r>
              <a:rPr lang="en-US" sz="2400" dirty="0">
                <a:solidFill>
                  <a:srgbClr val="000000"/>
                </a:solidFill>
                <a:latin typeface="Times New Roman" panose="02020603050405020304" pitchFamily="18" charset="0"/>
                <a:cs typeface="Times New Roman" panose="02020603050405020304" pitchFamily="18" charset="0"/>
              </a:rPr>
              <a:t>or </a:t>
            </a:r>
            <a:r>
              <a:rPr lang="en-US" sz="2400" dirty="0">
                <a:solidFill>
                  <a:srgbClr val="FF0000"/>
                </a:solidFill>
                <a:latin typeface="Times New Roman" panose="02020603050405020304" pitchFamily="18" charset="0"/>
                <a:cs typeface="Times New Roman" panose="02020603050405020304" pitchFamily="18" charset="0"/>
              </a:rPr>
              <a:t>write mode </a:t>
            </a:r>
            <a:r>
              <a:rPr lang="en-US" sz="2400" dirty="0">
                <a:solidFill>
                  <a:srgbClr val="000000"/>
                </a:solidFill>
                <a:latin typeface="Times New Roman" panose="02020603050405020304" pitchFamily="18" charset="0"/>
                <a:cs typeface="Times New Roman" panose="02020603050405020304" pitchFamily="18" charset="0"/>
              </a:rPr>
              <a:t>and </a:t>
            </a:r>
            <a:r>
              <a:rPr lang="en-US" sz="2400" dirty="0">
                <a:solidFill>
                  <a:srgbClr val="FF0000"/>
                </a:solidFill>
                <a:latin typeface="Times New Roman" panose="02020603050405020304" pitchFamily="18" charset="0"/>
                <a:cs typeface="Times New Roman" panose="02020603050405020304" pitchFamily="18" charset="0"/>
              </a:rPr>
              <a:t>when to read or write.</a:t>
            </a:r>
            <a:endParaRPr lang="en-IN" sz="2400" dirty="0">
              <a:solidFill>
                <a:srgbClr val="FF0000"/>
              </a:solidFill>
              <a:latin typeface="Times New Roman" panose="02020603050405020304" pitchFamily="18" charset="0"/>
              <a:cs typeface="Times New Roman" panose="02020603050405020304" pitchFamily="18" charset="0"/>
            </a:endParaRPr>
          </a:p>
          <a:p>
            <a:pPr algn="just"/>
            <a:endParaRPr lang="en-IN" dirty="0">
              <a:solidFill>
                <a:srgbClr val="000000"/>
              </a:solidFill>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42</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a:t>
            </a:r>
            <a:endParaRPr lang="en-IN" sz="3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263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6"/>
            <a:ext cx="8839200" cy="5257554"/>
          </a:xfrm>
        </p:spPr>
        <p:txBody>
          <a:bodyPr>
            <a:normAutofit/>
          </a:bodyPr>
          <a:lstStyle/>
          <a:p>
            <a:pPr algn="just"/>
            <a:endParaRPr lang="en-IN" dirty="0">
              <a:solidFill>
                <a:srgbClr val="000000"/>
              </a:solidFill>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43</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a:t>
            </a:r>
            <a:endParaRPr lang="en-IN" sz="3000" b="1" i="0" dirty="0">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9FA4407-743F-6A3A-BD07-85FBA822D3AF}"/>
              </a:ext>
            </a:extLst>
          </p:cNvPr>
          <p:cNvSpPr txBox="1"/>
          <p:nvPr/>
        </p:nvSpPr>
        <p:spPr>
          <a:xfrm>
            <a:off x="228600" y="1002666"/>
            <a:ext cx="8741791" cy="4524315"/>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The </a:t>
            </a:r>
            <a:r>
              <a:rPr lang="en-US" sz="2400" b="0" i="0" dirty="0">
                <a:solidFill>
                  <a:srgbClr val="FF0000"/>
                </a:solidFill>
                <a:effectLst/>
                <a:latin typeface="Times New Roman" panose="02020603050405020304" pitchFamily="18" charset="0"/>
                <a:cs typeface="Times New Roman" panose="02020603050405020304" pitchFamily="18" charset="0"/>
              </a:rPr>
              <a:t>command register </a:t>
            </a:r>
            <a:r>
              <a:rPr lang="en-US" sz="2400" b="0" i="0" dirty="0">
                <a:solidFill>
                  <a:srgbClr val="000000"/>
                </a:solidFill>
                <a:effectLst/>
                <a:latin typeface="Times New Roman" panose="02020603050405020304" pitchFamily="18" charset="0"/>
                <a:cs typeface="Times New Roman" panose="02020603050405020304" pitchFamily="18" charset="0"/>
              </a:rPr>
              <a:t>stores the </a:t>
            </a:r>
            <a:r>
              <a:rPr lang="en-US" sz="2400" b="0" i="0" dirty="0">
                <a:solidFill>
                  <a:srgbClr val="FF0000"/>
                </a:solidFill>
                <a:effectLst/>
                <a:latin typeface="Times New Roman" panose="02020603050405020304" pitchFamily="18" charset="0"/>
                <a:cs typeface="Times New Roman" panose="02020603050405020304" pitchFamily="18" charset="0"/>
              </a:rPr>
              <a:t>command instructions </a:t>
            </a:r>
            <a:r>
              <a:rPr lang="en-US" sz="2400" b="0" i="0" dirty="0">
                <a:solidFill>
                  <a:srgbClr val="000000"/>
                </a:solidFill>
                <a:effectLst/>
                <a:latin typeface="Times New Roman" panose="02020603050405020304" pitchFamily="18" charset="0"/>
                <a:cs typeface="Times New Roman" panose="02020603050405020304" pitchFamily="18" charset="0"/>
              </a:rPr>
              <a:t>given to the LCD.</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A </a:t>
            </a:r>
            <a:r>
              <a:rPr lang="en-US" sz="2400" b="0" i="0" dirty="0">
                <a:solidFill>
                  <a:srgbClr val="FF0000"/>
                </a:solidFill>
                <a:effectLst/>
                <a:latin typeface="Times New Roman" panose="02020603050405020304" pitchFamily="18" charset="0"/>
                <a:cs typeface="Times New Roman" panose="02020603050405020304" pitchFamily="18" charset="0"/>
              </a:rPr>
              <a:t>command is an instruction given to LCD </a:t>
            </a:r>
            <a:r>
              <a:rPr lang="en-US" sz="2400" b="0" i="0" dirty="0">
                <a:solidFill>
                  <a:srgbClr val="000000"/>
                </a:solidFill>
                <a:effectLst/>
                <a:latin typeface="Times New Roman" panose="02020603050405020304" pitchFamily="18" charset="0"/>
                <a:cs typeface="Times New Roman" panose="02020603050405020304" pitchFamily="18" charset="0"/>
              </a:rPr>
              <a:t>to do a predefined task like initializing it, clearing its screen, setting the cursor position, controlling the display, etc.</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The </a:t>
            </a:r>
            <a:r>
              <a:rPr lang="en-US" sz="2400" b="0" i="0" dirty="0">
                <a:solidFill>
                  <a:srgbClr val="FF0000"/>
                </a:solidFill>
                <a:effectLst/>
                <a:latin typeface="Times New Roman" panose="02020603050405020304" pitchFamily="18" charset="0"/>
                <a:cs typeface="Times New Roman" panose="02020603050405020304" pitchFamily="18" charset="0"/>
              </a:rPr>
              <a:t>data register stores the data to be displayed on the LCD</a:t>
            </a:r>
            <a:r>
              <a:rPr lang="en-US" sz="2400" b="0" i="0" dirty="0">
                <a:solidFill>
                  <a:srgbClr val="000000"/>
                </a:solidFill>
                <a:effectLst/>
                <a:latin typeface="Times New Roman" panose="02020603050405020304" pitchFamily="18" charset="0"/>
                <a:cs typeface="Times New Roman" panose="02020603050405020304" pitchFamily="18" charset="0"/>
              </a:rPr>
              <a:t>. The data is the </a:t>
            </a:r>
            <a:r>
              <a:rPr lang="en-US" sz="2400" b="0" i="0" dirty="0">
                <a:solidFill>
                  <a:srgbClr val="FF0000"/>
                </a:solidFill>
                <a:effectLst/>
                <a:latin typeface="Times New Roman" panose="02020603050405020304" pitchFamily="18" charset="0"/>
                <a:cs typeface="Times New Roman" panose="02020603050405020304" pitchFamily="18" charset="0"/>
              </a:rPr>
              <a:t>ASCII value of the character </a:t>
            </a:r>
            <a:r>
              <a:rPr lang="en-US" sz="2400" b="0" i="0" dirty="0">
                <a:solidFill>
                  <a:srgbClr val="000000"/>
                </a:solidFill>
                <a:effectLst/>
                <a:latin typeface="Times New Roman" panose="02020603050405020304" pitchFamily="18" charset="0"/>
                <a:cs typeface="Times New Roman" panose="02020603050405020304" pitchFamily="18" charset="0"/>
              </a:rPr>
              <a:t>to be displayed on the LCD. </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dirty="0">
                <a:solidFill>
                  <a:srgbClr val="000000"/>
                </a:solidFill>
                <a:latin typeface="Times New Roman" panose="02020603050405020304" pitchFamily="18" charset="0"/>
                <a:cs typeface="Times New Roman" panose="02020603050405020304" pitchFamily="18" charset="0"/>
              </a:rPr>
              <a:t>LCD 16x2 can be used in </a:t>
            </a:r>
            <a:r>
              <a:rPr lang="en-US" sz="2400" dirty="0">
                <a:solidFill>
                  <a:srgbClr val="FF0000"/>
                </a:solidFill>
                <a:latin typeface="Times New Roman" panose="02020603050405020304" pitchFamily="18" charset="0"/>
                <a:cs typeface="Times New Roman" panose="02020603050405020304" pitchFamily="18" charset="0"/>
              </a:rPr>
              <a:t>4-bit mode or 8-bit mode </a:t>
            </a:r>
            <a:r>
              <a:rPr lang="en-US" sz="2400" dirty="0">
                <a:solidFill>
                  <a:srgbClr val="000000"/>
                </a:solidFill>
                <a:latin typeface="Times New Roman" panose="02020603050405020304" pitchFamily="18" charset="0"/>
                <a:cs typeface="Times New Roman" panose="02020603050405020304" pitchFamily="18" charset="0"/>
              </a:rPr>
              <a:t>depending on the requirement of the application</a:t>
            </a:r>
            <a:endParaRPr lang="en-I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1668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6"/>
            <a:ext cx="8839200" cy="5257554"/>
          </a:xfrm>
        </p:spPr>
        <p:txBody>
          <a:bodyPr>
            <a:normAutofit/>
          </a:bodyPr>
          <a:lstStyle/>
          <a:p>
            <a:pPr algn="just"/>
            <a:endParaRPr lang="en-IN" dirty="0">
              <a:solidFill>
                <a:srgbClr val="000000"/>
              </a:solidFill>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44</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a:t>
            </a:r>
            <a:endParaRPr lang="en-IN" sz="3000" b="1" i="0" dirty="0">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2F00D78-25F9-408C-D3BE-84D98D356226}"/>
              </a:ext>
            </a:extLst>
          </p:cNvPr>
          <p:cNvPicPr>
            <a:picLocks noChangeAspect="1"/>
          </p:cNvPicPr>
          <p:nvPr/>
        </p:nvPicPr>
        <p:blipFill>
          <a:blip r:embed="rId4"/>
          <a:srcRect/>
          <a:stretch>
            <a:fillRect/>
          </a:stretch>
        </p:blipFill>
        <p:spPr bwMode="auto">
          <a:xfrm>
            <a:off x="91440" y="1002666"/>
            <a:ext cx="8878951" cy="5474334"/>
          </a:xfrm>
          <a:prstGeom prst="rect">
            <a:avLst/>
          </a:prstGeom>
          <a:noFill/>
          <a:ln w="9525">
            <a:noFill/>
            <a:miter lim="800000"/>
            <a:headEnd/>
            <a:tailEnd/>
          </a:ln>
        </p:spPr>
      </p:pic>
    </p:spTree>
    <p:extLst>
      <p:ext uri="{BB962C8B-B14F-4D97-AF65-F5344CB8AC3E}">
        <p14:creationId xmlns:p14="http://schemas.microsoft.com/office/powerpoint/2010/main" val="2334073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6"/>
            <a:ext cx="8839200" cy="5257554"/>
          </a:xfrm>
        </p:spPr>
        <p:txBody>
          <a:bodyPr>
            <a:normAutofit/>
          </a:bodyPr>
          <a:lstStyle/>
          <a:p>
            <a:pPr algn="just"/>
            <a:endParaRPr lang="en-IN" dirty="0">
              <a:solidFill>
                <a:srgbClr val="000000"/>
              </a:solidFill>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45</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a:t>
            </a:r>
            <a:endParaRPr lang="en-IN" sz="3000" b="1" i="0" dirty="0">
              <a:effectLst/>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6AFD8269-DDB6-94B8-D5D8-4BBF37120BEE}"/>
              </a:ext>
            </a:extLst>
          </p:cNvPr>
          <p:cNvGraphicFramePr>
            <a:graphicFrameLocks noGrp="1"/>
          </p:cNvGraphicFramePr>
          <p:nvPr/>
        </p:nvGraphicFramePr>
        <p:xfrm>
          <a:off x="2133600" y="989336"/>
          <a:ext cx="5410201" cy="5776345"/>
        </p:xfrm>
        <a:graphic>
          <a:graphicData uri="http://schemas.openxmlformats.org/drawingml/2006/table">
            <a:tbl>
              <a:tblPr/>
              <a:tblGrid>
                <a:gridCol w="497595">
                  <a:extLst>
                    <a:ext uri="{9D8B030D-6E8A-4147-A177-3AD203B41FA5}">
                      <a16:colId xmlns:a16="http://schemas.microsoft.com/office/drawing/2014/main" val="843238957"/>
                    </a:ext>
                  </a:extLst>
                </a:gridCol>
                <a:gridCol w="3298273">
                  <a:extLst>
                    <a:ext uri="{9D8B030D-6E8A-4147-A177-3AD203B41FA5}">
                      <a16:colId xmlns:a16="http://schemas.microsoft.com/office/drawing/2014/main" val="3724063705"/>
                    </a:ext>
                  </a:extLst>
                </a:gridCol>
                <a:gridCol w="1614333">
                  <a:extLst>
                    <a:ext uri="{9D8B030D-6E8A-4147-A177-3AD203B41FA5}">
                      <a16:colId xmlns:a16="http://schemas.microsoft.com/office/drawing/2014/main" val="3489701459"/>
                    </a:ext>
                  </a:extLst>
                </a:gridCol>
              </a:tblGrid>
              <a:tr h="490427">
                <a:tc>
                  <a:txBody>
                    <a:bodyPr/>
                    <a:lstStyle/>
                    <a:p>
                      <a:pPr algn="ctr" fontAlgn="ctr"/>
                      <a:r>
                        <a:rPr lang="en-IN" sz="1400" b="1" dirty="0">
                          <a:solidFill>
                            <a:srgbClr val="000000"/>
                          </a:solidFill>
                          <a:effectLst/>
                        </a:rPr>
                        <a:t>Pin No</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400" b="1">
                          <a:solidFill>
                            <a:srgbClr val="000000"/>
                          </a:solidFill>
                          <a:effectLst/>
                        </a:rPr>
                        <a:t>Function</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400" b="1">
                          <a:solidFill>
                            <a:srgbClr val="000000"/>
                          </a:solidFill>
                          <a:effectLst/>
                        </a:rPr>
                        <a:t>Name</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64524197"/>
                  </a:ext>
                </a:extLst>
              </a:tr>
              <a:tr h="270084">
                <a:tc>
                  <a:txBody>
                    <a:bodyPr/>
                    <a:lstStyle/>
                    <a:p>
                      <a:pPr algn="ctr" fontAlgn="ctr"/>
                      <a:r>
                        <a:rPr lang="en-IN" sz="1400">
                          <a:solidFill>
                            <a:srgbClr val="000000"/>
                          </a:solidFill>
                          <a:effectLst/>
                        </a:rPr>
                        <a:t>1</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ctr"/>
                      <a:r>
                        <a:rPr lang="en-IN" sz="1400" dirty="0">
                          <a:solidFill>
                            <a:srgbClr val="000000"/>
                          </a:solidFill>
                          <a:effectLst/>
                        </a:rPr>
                        <a:t>Ground (0V)</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ctr"/>
                      <a:r>
                        <a:rPr lang="en-IN" sz="1400">
                          <a:solidFill>
                            <a:srgbClr val="000000"/>
                          </a:solidFill>
                          <a:effectLst/>
                        </a:rPr>
                        <a:t>Ground</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226627991"/>
                  </a:ext>
                </a:extLst>
              </a:tr>
              <a:tr h="353286">
                <a:tc>
                  <a:txBody>
                    <a:bodyPr/>
                    <a:lstStyle/>
                    <a:p>
                      <a:pPr algn="ctr" fontAlgn="ctr"/>
                      <a:r>
                        <a:rPr lang="en-IN" sz="1400">
                          <a:solidFill>
                            <a:srgbClr val="000000"/>
                          </a:solidFill>
                          <a:effectLst/>
                        </a:rPr>
                        <a:t>2</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US" sz="1400" dirty="0">
                          <a:solidFill>
                            <a:srgbClr val="000000"/>
                          </a:solidFill>
                          <a:effectLst/>
                        </a:rPr>
                        <a:t>Supply voltage; 5V (4.7V – 5.3V)</a:t>
                      </a:r>
                      <a:endParaRPr lang="en-US"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400">
                          <a:solidFill>
                            <a:srgbClr val="000000"/>
                          </a:solidFill>
                          <a:effectLst/>
                        </a:rPr>
                        <a:t>Vcc</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95163821"/>
                  </a:ext>
                </a:extLst>
              </a:tr>
              <a:tr h="490427">
                <a:tc>
                  <a:txBody>
                    <a:bodyPr/>
                    <a:lstStyle/>
                    <a:p>
                      <a:pPr algn="ctr" fontAlgn="ctr"/>
                      <a:r>
                        <a:rPr lang="en-IN" sz="1400">
                          <a:solidFill>
                            <a:srgbClr val="000000"/>
                          </a:solidFill>
                          <a:effectLst/>
                        </a:rPr>
                        <a:t>3</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ctr"/>
                      <a:r>
                        <a:rPr lang="en-US" sz="1400" dirty="0">
                          <a:solidFill>
                            <a:srgbClr val="000000"/>
                          </a:solidFill>
                          <a:effectLst/>
                        </a:rPr>
                        <a:t>Contrast adjustment; through a variable resistor</a:t>
                      </a:r>
                      <a:endParaRPr lang="en-US"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ctr"/>
                      <a:r>
                        <a:rPr lang="en-IN" sz="1400">
                          <a:solidFill>
                            <a:srgbClr val="000000"/>
                          </a:solidFill>
                          <a:effectLst/>
                        </a:rPr>
                        <a:t>V</a:t>
                      </a:r>
                      <a:r>
                        <a:rPr lang="en-IN" sz="1400" baseline="-25000">
                          <a:solidFill>
                            <a:srgbClr val="000000"/>
                          </a:solidFill>
                          <a:effectLst/>
                        </a:rPr>
                        <a:t>EE</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106930651"/>
                  </a:ext>
                </a:extLst>
              </a:tr>
              <a:tr h="490427">
                <a:tc>
                  <a:txBody>
                    <a:bodyPr/>
                    <a:lstStyle/>
                    <a:p>
                      <a:pPr algn="ctr" fontAlgn="ctr"/>
                      <a:r>
                        <a:rPr lang="en-IN" sz="1400">
                          <a:solidFill>
                            <a:srgbClr val="000000"/>
                          </a:solidFill>
                          <a:effectLst/>
                        </a:rPr>
                        <a:t>4</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US" sz="1400" dirty="0">
                          <a:solidFill>
                            <a:srgbClr val="000000"/>
                          </a:solidFill>
                          <a:effectLst/>
                        </a:rPr>
                        <a:t>Selects command register when low; and data register when high</a:t>
                      </a:r>
                      <a:endParaRPr lang="en-US"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400">
                          <a:solidFill>
                            <a:srgbClr val="000000"/>
                          </a:solidFill>
                          <a:effectLst/>
                        </a:rPr>
                        <a:t>Register Select</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46543884"/>
                  </a:ext>
                </a:extLst>
              </a:tr>
              <a:tr h="490427">
                <a:tc>
                  <a:txBody>
                    <a:bodyPr/>
                    <a:lstStyle/>
                    <a:p>
                      <a:pPr algn="ctr" fontAlgn="ctr"/>
                      <a:r>
                        <a:rPr lang="en-IN" sz="1400">
                          <a:solidFill>
                            <a:srgbClr val="000000"/>
                          </a:solidFill>
                          <a:effectLst/>
                        </a:rPr>
                        <a:t>5</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ctr"/>
                      <a:r>
                        <a:rPr lang="en-US" sz="1400" dirty="0">
                          <a:solidFill>
                            <a:srgbClr val="000000"/>
                          </a:solidFill>
                          <a:effectLst/>
                        </a:rPr>
                        <a:t>Low to write to the register; High to read from the register</a:t>
                      </a:r>
                      <a:endParaRPr lang="en-US"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ctr"/>
                      <a:r>
                        <a:rPr lang="en-IN" sz="1400">
                          <a:solidFill>
                            <a:srgbClr val="000000"/>
                          </a:solidFill>
                          <a:effectLst/>
                        </a:rPr>
                        <a:t>Read/write</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313469186"/>
                  </a:ext>
                </a:extLst>
              </a:tr>
              <a:tr h="490427">
                <a:tc>
                  <a:txBody>
                    <a:bodyPr/>
                    <a:lstStyle/>
                    <a:p>
                      <a:pPr algn="ctr" fontAlgn="ctr"/>
                      <a:r>
                        <a:rPr lang="en-IN" sz="1400">
                          <a:solidFill>
                            <a:srgbClr val="000000"/>
                          </a:solidFill>
                          <a:effectLst/>
                        </a:rPr>
                        <a:t>6</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US" sz="1400" dirty="0">
                          <a:solidFill>
                            <a:srgbClr val="000000"/>
                          </a:solidFill>
                          <a:effectLst/>
                        </a:rPr>
                        <a:t>Sends data to data pins when a high to low pulse is given</a:t>
                      </a:r>
                      <a:endParaRPr lang="en-US"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400">
                          <a:solidFill>
                            <a:srgbClr val="000000"/>
                          </a:solidFill>
                          <a:effectLst/>
                        </a:rPr>
                        <a:t>Enable</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6971022"/>
                  </a:ext>
                </a:extLst>
              </a:tr>
              <a:tr h="270084">
                <a:tc>
                  <a:txBody>
                    <a:bodyPr/>
                    <a:lstStyle/>
                    <a:p>
                      <a:pPr algn="ctr" fontAlgn="ctr"/>
                      <a:r>
                        <a:rPr lang="en-IN" sz="1400">
                          <a:solidFill>
                            <a:srgbClr val="000000"/>
                          </a:solidFill>
                          <a:effectLst/>
                        </a:rPr>
                        <a:t>7</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rowSpan="8">
                  <a:txBody>
                    <a:bodyPr/>
                    <a:lstStyle/>
                    <a:p>
                      <a:pPr algn="ctr" fontAlgn="ctr"/>
                      <a:r>
                        <a:rPr lang="en-IN" sz="1400" dirty="0">
                          <a:solidFill>
                            <a:srgbClr val="000000"/>
                          </a:solidFill>
                          <a:effectLst/>
                        </a:rPr>
                        <a:t>8-bit data pins</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ctr"/>
                      <a:r>
                        <a:rPr lang="en-IN" sz="1400">
                          <a:solidFill>
                            <a:srgbClr val="000000"/>
                          </a:solidFill>
                          <a:effectLst/>
                        </a:rPr>
                        <a:t>DB0</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18199134"/>
                  </a:ext>
                </a:extLst>
              </a:tr>
              <a:tr h="270084">
                <a:tc>
                  <a:txBody>
                    <a:bodyPr/>
                    <a:lstStyle/>
                    <a:p>
                      <a:pPr algn="ctr" fontAlgn="ctr"/>
                      <a:r>
                        <a:rPr lang="en-IN" sz="1400">
                          <a:solidFill>
                            <a:srgbClr val="000000"/>
                          </a:solidFill>
                          <a:effectLst/>
                        </a:rPr>
                        <a:t>8</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r>
                        <a:rPr lang="en-IN" sz="1400">
                          <a:solidFill>
                            <a:srgbClr val="000000"/>
                          </a:solidFill>
                          <a:effectLst/>
                        </a:rPr>
                        <a:t>DB1</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95057057"/>
                  </a:ext>
                </a:extLst>
              </a:tr>
              <a:tr h="270084">
                <a:tc>
                  <a:txBody>
                    <a:bodyPr/>
                    <a:lstStyle/>
                    <a:p>
                      <a:pPr algn="ctr" fontAlgn="ctr"/>
                      <a:r>
                        <a:rPr lang="en-IN" sz="1400" dirty="0">
                          <a:solidFill>
                            <a:srgbClr val="000000"/>
                          </a:solidFill>
                          <a:effectLst/>
                        </a:rPr>
                        <a:t>9</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vMerge="1">
                  <a:txBody>
                    <a:bodyPr/>
                    <a:lstStyle/>
                    <a:p>
                      <a:endParaRPr lang="en-IN"/>
                    </a:p>
                  </a:txBody>
                  <a:tcPr/>
                </a:tc>
                <a:tc>
                  <a:txBody>
                    <a:bodyPr/>
                    <a:lstStyle/>
                    <a:p>
                      <a:pPr algn="ctr" fontAlgn="ctr"/>
                      <a:r>
                        <a:rPr lang="en-IN" sz="1400" dirty="0">
                          <a:solidFill>
                            <a:srgbClr val="000000"/>
                          </a:solidFill>
                          <a:effectLst/>
                        </a:rPr>
                        <a:t>DB2</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725007987"/>
                  </a:ext>
                </a:extLst>
              </a:tr>
              <a:tr h="270084">
                <a:tc>
                  <a:txBody>
                    <a:bodyPr/>
                    <a:lstStyle/>
                    <a:p>
                      <a:pPr algn="ctr" fontAlgn="ctr"/>
                      <a:r>
                        <a:rPr lang="en-IN" sz="1400">
                          <a:solidFill>
                            <a:srgbClr val="000000"/>
                          </a:solidFill>
                          <a:effectLst/>
                        </a:rPr>
                        <a:t>10</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r>
                        <a:rPr lang="en-IN" sz="1400">
                          <a:solidFill>
                            <a:srgbClr val="000000"/>
                          </a:solidFill>
                          <a:effectLst/>
                        </a:rPr>
                        <a:t>DB3</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98701033"/>
                  </a:ext>
                </a:extLst>
              </a:tr>
              <a:tr h="270084">
                <a:tc>
                  <a:txBody>
                    <a:bodyPr/>
                    <a:lstStyle/>
                    <a:p>
                      <a:pPr algn="ctr" fontAlgn="ctr"/>
                      <a:r>
                        <a:rPr lang="en-IN" sz="1400" dirty="0">
                          <a:solidFill>
                            <a:srgbClr val="000000"/>
                          </a:solidFill>
                          <a:effectLst/>
                        </a:rPr>
                        <a:t>11</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vMerge="1">
                  <a:txBody>
                    <a:bodyPr/>
                    <a:lstStyle/>
                    <a:p>
                      <a:endParaRPr lang="en-IN"/>
                    </a:p>
                  </a:txBody>
                  <a:tcPr/>
                </a:tc>
                <a:tc>
                  <a:txBody>
                    <a:bodyPr/>
                    <a:lstStyle/>
                    <a:p>
                      <a:pPr algn="ctr" fontAlgn="ctr"/>
                      <a:r>
                        <a:rPr lang="en-IN" sz="1400" dirty="0">
                          <a:solidFill>
                            <a:srgbClr val="000000"/>
                          </a:solidFill>
                          <a:effectLst/>
                        </a:rPr>
                        <a:t>DB4</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477846180"/>
                  </a:ext>
                </a:extLst>
              </a:tr>
              <a:tr h="270084">
                <a:tc>
                  <a:txBody>
                    <a:bodyPr/>
                    <a:lstStyle/>
                    <a:p>
                      <a:pPr algn="ctr" fontAlgn="ctr"/>
                      <a:r>
                        <a:rPr lang="en-IN" sz="1400">
                          <a:solidFill>
                            <a:srgbClr val="000000"/>
                          </a:solidFill>
                          <a:effectLst/>
                        </a:rPr>
                        <a:t>12</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r>
                        <a:rPr lang="en-IN" sz="1400" dirty="0">
                          <a:solidFill>
                            <a:srgbClr val="000000"/>
                          </a:solidFill>
                          <a:effectLst/>
                        </a:rPr>
                        <a:t>DB5</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5739642"/>
                  </a:ext>
                </a:extLst>
              </a:tr>
              <a:tr h="270084">
                <a:tc>
                  <a:txBody>
                    <a:bodyPr/>
                    <a:lstStyle/>
                    <a:p>
                      <a:pPr algn="ctr" fontAlgn="ctr"/>
                      <a:r>
                        <a:rPr lang="en-IN" sz="1400">
                          <a:solidFill>
                            <a:srgbClr val="000000"/>
                          </a:solidFill>
                          <a:effectLst/>
                        </a:rPr>
                        <a:t>13</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vMerge="1">
                  <a:txBody>
                    <a:bodyPr/>
                    <a:lstStyle/>
                    <a:p>
                      <a:endParaRPr lang="en-IN"/>
                    </a:p>
                  </a:txBody>
                  <a:tcPr/>
                </a:tc>
                <a:tc>
                  <a:txBody>
                    <a:bodyPr/>
                    <a:lstStyle/>
                    <a:p>
                      <a:pPr algn="ctr" fontAlgn="ctr"/>
                      <a:r>
                        <a:rPr lang="en-IN" sz="1400" dirty="0">
                          <a:solidFill>
                            <a:srgbClr val="000000"/>
                          </a:solidFill>
                          <a:effectLst/>
                        </a:rPr>
                        <a:t>DB6</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154638476"/>
                  </a:ext>
                </a:extLst>
              </a:tr>
              <a:tr h="270084">
                <a:tc>
                  <a:txBody>
                    <a:bodyPr/>
                    <a:lstStyle/>
                    <a:p>
                      <a:pPr algn="ctr" fontAlgn="ctr"/>
                      <a:r>
                        <a:rPr lang="en-IN" sz="1400">
                          <a:solidFill>
                            <a:srgbClr val="000000"/>
                          </a:solidFill>
                          <a:effectLst/>
                        </a:rPr>
                        <a:t>14</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r>
                        <a:rPr lang="en-IN" sz="1400" dirty="0">
                          <a:solidFill>
                            <a:srgbClr val="000000"/>
                          </a:solidFill>
                          <a:effectLst/>
                        </a:rPr>
                        <a:t>DB7</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50743666"/>
                  </a:ext>
                </a:extLst>
              </a:tr>
              <a:tr h="270084">
                <a:tc>
                  <a:txBody>
                    <a:bodyPr/>
                    <a:lstStyle/>
                    <a:p>
                      <a:pPr algn="ctr" fontAlgn="ctr"/>
                      <a:r>
                        <a:rPr lang="en-IN" sz="1400">
                          <a:solidFill>
                            <a:srgbClr val="000000"/>
                          </a:solidFill>
                          <a:effectLst/>
                        </a:rPr>
                        <a:t>15</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ctr"/>
                      <a:r>
                        <a:rPr lang="en-IN" sz="1400">
                          <a:solidFill>
                            <a:srgbClr val="000000"/>
                          </a:solidFill>
                          <a:effectLst/>
                        </a:rPr>
                        <a:t>Backlight V</a:t>
                      </a:r>
                      <a:r>
                        <a:rPr lang="en-IN" sz="1400" baseline="-25000">
                          <a:solidFill>
                            <a:srgbClr val="000000"/>
                          </a:solidFill>
                          <a:effectLst/>
                        </a:rPr>
                        <a:t>CC</a:t>
                      </a:r>
                      <a:r>
                        <a:rPr lang="en-IN" sz="1400">
                          <a:solidFill>
                            <a:srgbClr val="000000"/>
                          </a:solidFill>
                          <a:effectLst/>
                        </a:rPr>
                        <a:t> (5V)</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ctr"/>
                      <a:r>
                        <a:rPr lang="en-IN" sz="1400" dirty="0">
                          <a:solidFill>
                            <a:srgbClr val="000000"/>
                          </a:solidFill>
                          <a:effectLst/>
                        </a:rPr>
                        <a:t>Led+</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533172685"/>
                  </a:ext>
                </a:extLst>
              </a:tr>
              <a:tr h="270084">
                <a:tc>
                  <a:txBody>
                    <a:bodyPr/>
                    <a:lstStyle/>
                    <a:p>
                      <a:pPr algn="ctr" fontAlgn="ctr"/>
                      <a:r>
                        <a:rPr lang="en-IN" sz="1400">
                          <a:solidFill>
                            <a:srgbClr val="000000"/>
                          </a:solidFill>
                          <a:effectLst/>
                        </a:rPr>
                        <a:t>16</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400">
                          <a:solidFill>
                            <a:srgbClr val="000000"/>
                          </a:solidFill>
                          <a:effectLst/>
                        </a:rPr>
                        <a:t>Backlight Ground (0V)</a:t>
                      </a:r>
                      <a:endParaRPr lang="en-IN" sz="140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400" dirty="0">
                          <a:solidFill>
                            <a:srgbClr val="000000"/>
                          </a:solidFill>
                          <a:effectLst/>
                        </a:rPr>
                        <a:t>Led-</a:t>
                      </a:r>
                      <a:endParaRPr lang="en-IN" sz="1400" dirty="0">
                        <a:effectLst/>
                      </a:endParaRPr>
                    </a:p>
                  </a:txBody>
                  <a:tcPr marL="27523" marR="27523" marT="27523" marB="27523"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83666887"/>
                  </a:ext>
                </a:extLst>
              </a:tr>
            </a:tbl>
          </a:graphicData>
        </a:graphic>
      </p:graphicFrame>
    </p:spTree>
    <p:extLst>
      <p:ext uri="{BB962C8B-B14F-4D97-AF65-F5344CB8AC3E}">
        <p14:creationId xmlns:p14="http://schemas.microsoft.com/office/powerpoint/2010/main" val="3946984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6"/>
            <a:ext cx="8839200" cy="5257554"/>
          </a:xfrm>
        </p:spPr>
        <p:txBody>
          <a:bodyPr>
            <a:normAutofit/>
          </a:bodyPr>
          <a:lstStyle/>
          <a:p>
            <a:pPr algn="just"/>
            <a:endParaRPr lang="en-IN" dirty="0">
              <a:solidFill>
                <a:srgbClr val="000000"/>
              </a:solidFill>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46</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a:t>
            </a:r>
            <a:endParaRPr lang="en-IN" sz="3000" b="1" i="0" dirty="0">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F6AE1A3-4FB6-781F-7445-E7FDC6A69EED}"/>
              </a:ext>
            </a:extLst>
          </p:cNvPr>
          <p:cNvPicPr>
            <a:picLocks noChangeAspect="1"/>
          </p:cNvPicPr>
          <p:nvPr/>
        </p:nvPicPr>
        <p:blipFill>
          <a:blip r:embed="rId4"/>
          <a:srcRect/>
          <a:stretch>
            <a:fillRect/>
          </a:stretch>
        </p:blipFill>
        <p:spPr bwMode="auto">
          <a:xfrm>
            <a:off x="262890" y="1110880"/>
            <a:ext cx="6442710" cy="5366120"/>
          </a:xfrm>
          <a:prstGeom prst="rect">
            <a:avLst/>
          </a:prstGeom>
          <a:noFill/>
          <a:ln w="9525">
            <a:noFill/>
            <a:miter lim="800000"/>
            <a:headEnd/>
            <a:tailEnd/>
          </a:ln>
        </p:spPr>
      </p:pic>
      <p:sp>
        <p:nvSpPr>
          <p:cNvPr id="17" name="TextBox 16">
            <a:extLst>
              <a:ext uri="{FF2B5EF4-FFF2-40B4-BE49-F238E27FC236}">
                <a16:creationId xmlns:a16="http://schemas.microsoft.com/office/drawing/2014/main" id="{800622D0-E92D-7281-3587-004CBCCF48AA}"/>
              </a:ext>
            </a:extLst>
          </p:cNvPr>
          <p:cNvSpPr txBox="1"/>
          <p:nvPr/>
        </p:nvSpPr>
        <p:spPr>
          <a:xfrm>
            <a:off x="5857952" y="3408099"/>
            <a:ext cx="3013710" cy="3323987"/>
          </a:xfrm>
          <a:prstGeom prst="rect">
            <a:avLst/>
          </a:prstGeom>
          <a:noFill/>
        </p:spPr>
        <p:txBody>
          <a:bodyPr wrap="square">
            <a:spAutoFit/>
          </a:bodyPr>
          <a:lstStyle/>
          <a:p>
            <a:pPr algn="just"/>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LCD Data pins D0-D7 are connected to pins P0.8-P0.15 of Port 0</a:t>
            </a:r>
          </a:p>
          <a:p>
            <a:pPr algn="just"/>
            <a:endParaRPr lang="en-US" sz="2400" b="0" i="0" dirty="0">
              <a:solidFill>
                <a:srgbClr val="000000"/>
              </a:solidFill>
              <a:latin typeface="Calibri" panose="020F0502020204030204" pitchFamily="34" charset="0"/>
              <a:cs typeface="Times New Roman" panose="02020603050405020304" pitchFamily="18" charset="0"/>
            </a:endParaRPr>
          </a:p>
          <a:p>
            <a:pPr algn="just"/>
            <a:r>
              <a:rPr lang="en-US" sz="2400" dirty="0">
                <a:solidFill>
                  <a:srgbClr val="000000"/>
                </a:solidFill>
                <a:effectLst/>
                <a:latin typeface="Times New Roman" panose="02020603050405020304" pitchFamily="18" charset="0"/>
                <a:ea typeface="Times New Roman" panose="02020603050405020304" pitchFamily="18" charset="0"/>
              </a:rPr>
              <a:t>LCD control pins RS, RW and EN are connected to P0.4, P0.5 P0.6 respectively.</a:t>
            </a:r>
            <a:endParaRPr lang="en-IN" sz="2400" dirty="0">
              <a:effectLst/>
              <a:latin typeface="Times New Roman" panose="02020603050405020304" pitchFamily="18" charset="0"/>
              <a:ea typeface="Times New Roman" panose="02020603050405020304" pitchFamily="18" charset="0"/>
            </a:endParaRPr>
          </a:p>
          <a:p>
            <a:pPr algn="just"/>
            <a:endParaRPr lang="en-US" sz="18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2549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6"/>
            <a:ext cx="8839200" cy="5257554"/>
          </a:xfrm>
        </p:spPr>
        <p:txBody>
          <a:bodyPr>
            <a:normAutofit/>
          </a:bodyPr>
          <a:lstStyle/>
          <a:p>
            <a:pPr algn="just"/>
            <a:endParaRPr lang="en-IN" dirty="0">
              <a:solidFill>
                <a:srgbClr val="000000"/>
              </a:solidFill>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47</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a:t>
            </a:r>
            <a:endParaRPr lang="en-IN" sz="3000" b="1" i="0" dirty="0">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00622D0-E92D-7281-3587-004CBCCF48AA}"/>
              </a:ext>
            </a:extLst>
          </p:cNvPr>
          <p:cNvSpPr txBox="1"/>
          <p:nvPr/>
        </p:nvSpPr>
        <p:spPr>
          <a:xfrm>
            <a:off x="304800" y="1029336"/>
            <a:ext cx="8763000" cy="3908762"/>
          </a:xfrm>
          <a:prstGeom prst="rect">
            <a:avLst/>
          </a:prstGeom>
          <a:noFill/>
        </p:spPr>
        <p:txBody>
          <a:bodyPr wrap="square">
            <a:spAutoFit/>
          </a:bodyPr>
          <a:lstStyle/>
          <a:p>
            <a:pPr>
              <a:lnSpc>
                <a:spcPts val="1800"/>
              </a:lnSpc>
              <a:spcAft>
                <a:spcPts val="750"/>
              </a:spcAft>
            </a:pPr>
            <a:r>
              <a:rPr lang="en-US"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Command Write Function</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800"/>
              </a:lnSpc>
              <a:spcAft>
                <a:spcPts val="1000"/>
              </a:spcAft>
              <a:buSzPts val="1000"/>
              <a:buFont typeface="Symbol" panose="05050102010706020507" pitchFamily="18" charset="2"/>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command mode, RS = 0.</a:t>
            </a:r>
            <a:endParaRPr lang="en-IN"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800"/>
              </a:lnSpc>
              <a:spcAft>
                <a:spcPts val="1000"/>
              </a:spcAft>
              <a:buSzPts val="1000"/>
              <a:buFont typeface="Symbol" panose="05050102010706020507" pitchFamily="18" charset="2"/>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RW = 0 for write.</a:t>
            </a:r>
            <a:endParaRPr lang="en-IN"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800"/>
              </a:lnSpc>
              <a:spcAft>
                <a:spcPts val="1000"/>
              </a:spcAft>
              <a:buSzPts val="1000"/>
              <a:buFont typeface="Symbol" panose="05050102010706020507" pitchFamily="18" charset="2"/>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High to low EN pulse of minimum 450ns high pulse width.</a:t>
            </a:r>
            <a:endParaRPr lang="en-IN"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ts val="1200"/>
              </a:lnSpc>
              <a:spcAft>
                <a:spcPts val="500"/>
              </a:spcAft>
            </a:pPr>
            <a:r>
              <a:rPr lang="en-US"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Write Function (Single Character)</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200"/>
              </a:lnSpc>
              <a:spcAft>
                <a:spcPts val="1000"/>
              </a:spcAft>
              <a:buSzPts val="1000"/>
              <a:buFont typeface="Symbol" panose="05050102010706020507" pitchFamily="18" charset="2"/>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data mode, RS = 1.</a:t>
            </a:r>
            <a:endParaRPr lang="en-IN"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200"/>
              </a:lnSpc>
              <a:spcAft>
                <a:spcPts val="1000"/>
              </a:spcAft>
              <a:buSzPts val="1000"/>
              <a:buFont typeface="Symbol" panose="05050102010706020507" pitchFamily="18" charset="2"/>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RW = 0 for write.</a:t>
            </a:r>
            <a:endParaRPr lang="en-IN"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200"/>
              </a:lnSpc>
              <a:spcAft>
                <a:spcPts val="1000"/>
              </a:spcAft>
              <a:buSzPts val="1000"/>
              <a:buFont typeface="Symbol" panose="05050102010706020507" pitchFamily="18" charset="2"/>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High to low EN pulse of minimum 450ns high pulse width.</a:t>
            </a:r>
            <a:endParaRPr lang="en-IN"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ts val="1200"/>
              </a:lnSpc>
              <a:spcAft>
                <a:spcPts val="500"/>
              </a:spcAft>
            </a:pPr>
            <a:r>
              <a:rPr lang="en-US"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Write Function(String)</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200"/>
              </a:lnSpc>
              <a:spcAft>
                <a:spcPts val="1000"/>
              </a:spcAft>
              <a:buSzPts val="1000"/>
              <a:buFont typeface="Symbol" panose="05050102010706020507" pitchFamily="18" charset="2"/>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data mode, RS = 1.</a:t>
            </a:r>
            <a:endParaRPr lang="en-IN"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200"/>
              </a:lnSpc>
              <a:spcAft>
                <a:spcPts val="1000"/>
              </a:spcAft>
              <a:buSzPts val="1000"/>
              <a:buFont typeface="Symbol" panose="05050102010706020507" pitchFamily="18" charset="2"/>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RW = 0 for write.</a:t>
            </a:r>
            <a:endParaRPr lang="en-IN"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200"/>
              </a:lnSpc>
              <a:spcAft>
                <a:spcPts val="1000"/>
              </a:spcAft>
              <a:buSzPts val="1000"/>
              <a:buFont typeface="Symbol" panose="05050102010706020507" pitchFamily="18" charset="2"/>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High to low EN pulse of minimum 450ns high pulse width.</a:t>
            </a:r>
            <a:endParaRPr lang="en-IN"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en-US" sz="18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587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6"/>
            <a:ext cx="8839200" cy="5257554"/>
          </a:xfrm>
        </p:spPr>
        <p:txBody>
          <a:bodyPr>
            <a:normAutofit/>
          </a:bodyPr>
          <a:lstStyle/>
          <a:p>
            <a:pPr algn="just"/>
            <a:endParaRPr lang="en-IN" dirty="0">
              <a:solidFill>
                <a:srgbClr val="000000"/>
              </a:solidFill>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48</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a:t>
            </a:r>
            <a:endParaRPr lang="en-IN" sz="3000" b="1" i="0" dirty="0">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6BEFFD-2E0E-0D78-F2FF-E67E2D015320}"/>
              </a:ext>
            </a:extLst>
          </p:cNvPr>
          <p:cNvPicPr>
            <a:picLocks noChangeAspect="1"/>
          </p:cNvPicPr>
          <p:nvPr/>
        </p:nvPicPr>
        <p:blipFill>
          <a:blip r:embed="rId4"/>
          <a:srcRect/>
          <a:stretch>
            <a:fillRect/>
          </a:stretch>
        </p:blipFill>
        <p:spPr bwMode="auto">
          <a:xfrm>
            <a:off x="228600" y="1006477"/>
            <a:ext cx="8534400" cy="5349874"/>
          </a:xfrm>
          <a:prstGeom prst="rect">
            <a:avLst/>
          </a:prstGeom>
          <a:noFill/>
          <a:ln w="9525">
            <a:noFill/>
            <a:miter lim="800000"/>
            <a:headEnd/>
            <a:tailEnd/>
          </a:ln>
        </p:spPr>
      </p:pic>
    </p:spTree>
    <p:extLst>
      <p:ext uri="{BB962C8B-B14F-4D97-AF65-F5344CB8AC3E}">
        <p14:creationId xmlns:p14="http://schemas.microsoft.com/office/powerpoint/2010/main" val="3946202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76200" y="990846"/>
            <a:ext cx="8991600" cy="5257554"/>
          </a:xfrm>
        </p:spPr>
        <p:txBody>
          <a:bodyPr>
            <a:normAutofit lnSpcReduction="10000"/>
          </a:bodyPr>
          <a:lstStyle/>
          <a:p>
            <a:pPr marL="0" indent="0">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#include &lt;lpc214x.h&gt;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#include &lt;</a:t>
            </a:r>
            <a:r>
              <a:rPr lang="en-US" sz="24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stdint.h</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#include &lt;</a:t>
            </a:r>
            <a:r>
              <a:rPr lang="en-US" sz="24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stdlib.h</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#include &lt;</a:t>
            </a:r>
            <a:r>
              <a:rPr lang="en-US" sz="24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stdio.h</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void </a:t>
            </a:r>
            <a:r>
              <a:rPr lang="en-US" sz="2400" b="1" dirty="0" err="1">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delay_ms</a:t>
            </a: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(uint16_t j) /* Function for delay in milliseconds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    unsigned int16_t </a:t>
            </a:r>
            <a:r>
              <a:rPr lang="en-US" sz="2400" b="1" dirty="0" err="1">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x,i</a:t>
            </a: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	for(</a:t>
            </a:r>
            <a:r>
              <a:rPr lang="en-US" sz="2400" b="1" dirty="0" err="1">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=0;i&lt;</a:t>
            </a:r>
            <a:r>
              <a:rPr lang="en-US" sz="2400" b="1" dirty="0" err="1">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j;i</a:t>
            </a: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    for(x=0; x&lt;6000; x++); </a:t>
            </a:r>
            <a:r>
              <a:rPr lang="en-US" sz="16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 loop to generate 1 millisecond delay with </a:t>
            </a:r>
            <a:r>
              <a:rPr lang="en-US" sz="1600" b="1" dirty="0" err="1">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Cclk</a:t>
            </a:r>
            <a:r>
              <a:rPr lang="en-US" sz="16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 = 60MHz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49</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 Program</a:t>
            </a:r>
            <a:endParaRPr lang="en-IN" sz="3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330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5</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1" name="object 7">
            <a:extLst>
              <a:ext uri="{FF2B5EF4-FFF2-40B4-BE49-F238E27FC236}">
                <a16:creationId xmlns:a16="http://schemas.microsoft.com/office/drawing/2014/main" id="{78FD4C95-1E1B-C007-9527-D46ACE8EB1D3}"/>
              </a:ext>
            </a:extLst>
          </p:cNvPr>
          <p:cNvSpPr txBox="1"/>
          <p:nvPr/>
        </p:nvSpPr>
        <p:spPr>
          <a:xfrm>
            <a:off x="556895" y="1110142"/>
            <a:ext cx="8190611" cy="5630387"/>
          </a:xfrm>
          <a:prstGeom prst="rect">
            <a:avLst/>
          </a:prstGeom>
        </p:spPr>
        <p:txBody>
          <a:bodyPr vert="horz" wrap="square" lIns="0" tIns="13335" rIns="0" bIns="0" rtlCol="0">
            <a:spAutoFit/>
          </a:bodyPr>
          <a:lstStyle/>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It has an embedded in-circuit emulator that helps in real-time debugging.</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   LPC2148 has two 10-bit ADCs (ADC0 and ADC1) of     </a:t>
            </a:r>
          </a:p>
          <a:p>
            <a:pPr algn="l" fontAlgn="base"/>
            <a:r>
              <a:rPr lang="en-US" sz="2400" dirty="0">
                <a:solidFill>
                  <a:srgbClr val="34444C"/>
                </a:solidFill>
                <a:latin typeface="Times New Roman" panose="02020603050405020304" pitchFamily="18" charset="0"/>
                <a:cs typeface="Times New Roman" panose="02020603050405020304" pitchFamily="18" charset="0"/>
              </a:rPr>
              <a:t>    </a:t>
            </a:r>
            <a:r>
              <a:rPr lang="en-US" sz="2400" b="0" i="0" dirty="0">
                <a:solidFill>
                  <a:srgbClr val="34444C"/>
                </a:solidFill>
                <a:effectLst/>
                <a:latin typeface="Times New Roman" panose="02020603050405020304" pitchFamily="18" charset="0"/>
                <a:cs typeface="Times New Roman" panose="02020603050405020304" pitchFamily="18" charset="0"/>
              </a:rPr>
              <a:t>Successive Approximation type.</a:t>
            </a:r>
          </a:p>
          <a:p>
            <a:pPr algn="l" fontAlgn="base"/>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It also has a 10-bit DAC of Resistor String type.</a:t>
            </a:r>
          </a:p>
          <a:p>
            <a:pPr marL="355600" indent="-342900" algn="just">
              <a:spcBef>
                <a:spcPts val="105"/>
              </a:spcBef>
              <a:buFont typeface="Arial" panose="020B0604020202020204" pitchFamily="34" charset="0"/>
              <a:buChar char="•"/>
            </a:pPr>
            <a:endParaRPr lang="en-US" sz="2400" b="0" i="0" dirty="0">
              <a:solidFill>
                <a:srgbClr val="34444C"/>
              </a:solidFill>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GPIO is the first thing we need to learn before starting its embedded programming as input/output pins are the only way to interface with the microcontroller.</a:t>
            </a:r>
          </a:p>
          <a:p>
            <a:pPr marL="355600" indent="-342900" algn="just">
              <a:spcBef>
                <a:spcPts val="105"/>
              </a:spcBef>
              <a:buFont typeface="Arial" panose="020B0604020202020204" pitchFamily="34" charset="0"/>
              <a:buChar char="•"/>
            </a:pPr>
            <a:endParaRPr lang="en-US" sz="2400" b="0" i="0" dirty="0">
              <a:solidFill>
                <a:srgbClr val="34444C"/>
              </a:solidFill>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GPIO pins can be used for driving loads, reading digital and analog signals, controlling external components, generating triggers for external devices. </a:t>
            </a: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8" y="208020"/>
            <a:ext cx="6897751" cy="523220"/>
          </a:xfrm>
          <a:prstGeom prst="rect">
            <a:avLst/>
          </a:prstGeom>
          <a:noFill/>
        </p:spPr>
        <p:txBody>
          <a:bodyPr wrap="square">
            <a:spAutoFit/>
          </a:bodyPr>
          <a:lstStyle/>
          <a:p>
            <a:pPr algn="l"/>
            <a:r>
              <a:rPr lang="en-US" sz="2800" b="1" dirty="0">
                <a:solidFill>
                  <a:srgbClr val="34444C"/>
                </a:solidFill>
                <a:latin typeface="Times New Roman" panose="02020603050405020304" pitchFamily="18" charset="0"/>
                <a:cs typeface="Times New Roman" panose="02020603050405020304" pitchFamily="18" charset="0"/>
              </a:rPr>
              <a:t>F</a:t>
            </a:r>
            <a:r>
              <a:rPr lang="en-US" sz="2800" b="1" i="0" dirty="0">
                <a:solidFill>
                  <a:srgbClr val="34444C"/>
                </a:solidFill>
                <a:effectLst/>
                <a:latin typeface="Times New Roman" panose="02020603050405020304" pitchFamily="18" charset="0"/>
                <a:cs typeface="Times New Roman" panose="02020603050405020304" pitchFamily="18" charset="0"/>
              </a:rPr>
              <a:t>eatures of the LPC2148 microcontroller</a:t>
            </a:r>
          </a:p>
        </p:txBody>
      </p:sp>
    </p:spTree>
    <p:extLst>
      <p:ext uri="{BB962C8B-B14F-4D97-AF65-F5344CB8AC3E}">
        <p14:creationId xmlns:p14="http://schemas.microsoft.com/office/powerpoint/2010/main" val="1252413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5"/>
            <a:ext cx="8839200" cy="5774833"/>
          </a:xfrm>
        </p:spPr>
        <p:txBody>
          <a:bodyPr>
            <a:normAutofit fontScale="77500" lnSpcReduction="20000"/>
          </a:bodyPr>
          <a:lstStyle/>
          <a:p>
            <a:pPr marL="0" indent="0">
              <a:buNone/>
            </a:pP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 main(void)</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 = 0;</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char </a:t>
            </a:r>
            <a:r>
              <a:rPr lang="en-US" sz="26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val_j</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LCD_INIT();</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LCD_STRING("Good Day! hello");</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LCD_CMD(0xC0);</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LCD_STRING("Val of j is:");</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for(j=0;j&lt;10;j++)</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sprintf</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6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val_j,"%d</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LCD_STRING(</a:t>
            </a:r>
            <a:r>
              <a:rPr lang="en-US" sz="26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val_j</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delay_ms</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LCD_CMD(0xC0);</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	return</a:t>
            </a:r>
            <a:r>
              <a:rPr lang="en-US" sz="2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600" b="1" dirty="0">
                <a:effectLst/>
                <a:latin typeface="Calibri" panose="020F0502020204030204" pitchFamily="34" charset="0"/>
                <a:ea typeface="Times New Roman" panose="02020603050405020304" pitchFamily="18" charset="0"/>
                <a:cs typeface="Times New Roman" panose="02020603050405020304" pitchFamily="18" charset="0"/>
              </a:rPr>
              <a:t>0</a:t>
            </a:r>
            <a:r>
              <a:rPr lang="en-US" sz="2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50</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 Program</a:t>
            </a:r>
            <a:endParaRPr lang="en-IN" sz="3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306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5"/>
            <a:ext cx="8839200" cy="5774833"/>
          </a:xfrm>
        </p:spPr>
        <p:txBody>
          <a:bodyPr>
            <a:normAutofit/>
          </a:bodyPr>
          <a:lstStyle/>
          <a:p>
            <a:pPr marL="0" indent="0">
              <a:buNone/>
            </a:pP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void LCD_CMD(char command)</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	IO0PIN = ( (IO0PIN &amp; 0xFFFF00FF) | (command&lt;&lt;8)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	IO0SET = 0x00000040; /* EN = 1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	IO0CLR = 0x00000030; /* RS = 0, RW = 0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delay_ms</a:t>
            </a: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	IO0CLR = 0x00000040; </a:t>
            </a:r>
            <a:r>
              <a:rPr lang="en-US" sz="16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 EN = 0, RS and RW unchanged(i.e. RS = RW = 0)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delay_ms</a:t>
            </a: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51</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 Program</a:t>
            </a:r>
            <a:endParaRPr lang="en-IN" sz="3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650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76200" y="990846"/>
            <a:ext cx="9067800" cy="5774833"/>
          </a:xfrm>
        </p:spPr>
        <p:txBody>
          <a:bodyPr>
            <a:normAutofit/>
          </a:bodyPr>
          <a:lstStyle/>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void LCD_INIT(void)</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IO0DIR = 0x0000FFF0</a:t>
            </a:r>
            <a:r>
              <a:rPr lang="en-US"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 P0.8 to P0.15 LCD Data. P0.4,5,6 as RS RW and EN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delay_ms</a:t>
            </a: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LCD_CMD(0x38);  /* Initialize lcd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LCD_CMD(0x0C);   /* Display on cursor off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LCD_CMD(0x06);  /* Auto increment cursor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LCD_CMD(0x01);   /* Display clear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LCD_CMD(0x80);  /* First line first position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52</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 Program</a:t>
            </a:r>
            <a:endParaRPr lang="en-IN" sz="3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183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9296400" cy="5774833"/>
          </a:xfrm>
        </p:spPr>
        <p:txBody>
          <a:bodyPr>
            <a:normAutofit fontScale="92500" lnSpcReduction="10000"/>
          </a:bodyPr>
          <a:lstStyle/>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void LCD_STRING (char* msg)</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uint8_t </a:t>
            </a:r>
            <a:r>
              <a:rPr lang="en-US" sz="2400" b="1"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while(msg[</a:t>
            </a:r>
            <a:r>
              <a:rPr lang="en-US" sz="2400" b="1"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IO0PIN = ( (IO0PIN &amp; 0xFFFF00FF) | (msg[</a:t>
            </a:r>
            <a:r>
              <a:rPr lang="en-US" sz="2400" b="1"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]&lt;&lt;8)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IO0SET = 0x00000050; /* RS = 1, , EN = 1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IO0CLR = 0x00000020; /* RW = 0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delay_ms</a:t>
            </a: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IO0CLR = 0x00000040; /* EN = 0, RS and RW unchanged(i.e. 								RS = 1, RW = 0)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delay_ms</a:t>
            </a: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53</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 Program</a:t>
            </a:r>
            <a:endParaRPr lang="en-IN" sz="3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9080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9296400" cy="5774833"/>
          </a:xfrm>
        </p:spPr>
        <p:txBody>
          <a:bodyPr>
            <a:normAutofit/>
          </a:bodyPr>
          <a:lstStyle/>
          <a:p>
            <a:pPr marL="0" indent="0">
              <a:buNone/>
            </a:pP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void LCD_CHAR (char msg)</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	IO0PIN = ( (IO0PIN &amp; 0xFFFF00FF) | (msg&lt;&lt;8)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	IO0SET = 0x00000050; /* RS = 1, , EN = 1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	IO0CLR = 0x00000020; /* RW = 0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delay_ms</a:t>
            </a: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	IO0CLR = 0x00000040; /* </a:t>
            </a:r>
            <a:r>
              <a:rPr lang="en-US" sz="16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EN = 0, RS and RW unchanged(i.e. RS = 1, RW = 0)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delay_ms</a:t>
            </a: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4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54</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u="none" strike="noStrike" baseline="0" dirty="0">
                <a:latin typeface="Times New Roman" panose="02020603050405020304" pitchFamily="18" charset="0"/>
                <a:cs typeface="Times New Roman" panose="02020603050405020304" pitchFamily="18" charset="0"/>
              </a:rPr>
              <a:t>LCD interfacing Program</a:t>
            </a:r>
            <a:endParaRPr lang="en-IN" sz="3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5750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6D2CB-811F-5214-0A8E-A60F389BA585}"/>
              </a:ext>
            </a:extLst>
          </p:cNvPr>
          <p:cNvSpPr>
            <a:spLocks noGrp="1"/>
          </p:cNvSpPr>
          <p:nvPr>
            <p:ph type="title"/>
          </p:nvPr>
        </p:nvSpPr>
        <p:spPr/>
        <p:txBody>
          <a:bodyPr/>
          <a:lstStyle/>
          <a:p>
            <a:r>
              <a:rPr lang="en-US" dirty="0"/>
              <a:t>LM35 Temperature Sensor</a:t>
            </a:r>
            <a:endParaRPr lang="en-IN" dirty="0"/>
          </a:p>
        </p:txBody>
      </p:sp>
      <p:pic>
        <p:nvPicPr>
          <p:cNvPr id="7" name="Content Placeholder 6">
            <a:extLst>
              <a:ext uri="{FF2B5EF4-FFF2-40B4-BE49-F238E27FC236}">
                <a16:creationId xmlns:a16="http://schemas.microsoft.com/office/drawing/2014/main" id="{CAA4D253-1AE0-1731-7A22-89991F7332F2}"/>
              </a:ext>
            </a:extLst>
          </p:cNvPr>
          <p:cNvPicPr>
            <a:picLocks noGrp="1" noChangeAspect="1"/>
          </p:cNvPicPr>
          <p:nvPr>
            <p:ph idx="1"/>
          </p:nvPr>
        </p:nvPicPr>
        <p:blipFill>
          <a:blip r:embed="rId2"/>
          <a:stretch>
            <a:fillRect/>
          </a:stretch>
        </p:blipFill>
        <p:spPr>
          <a:xfrm>
            <a:off x="152400" y="1371600"/>
            <a:ext cx="8610600" cy="4984750"/>
          </a:xfrm>
        </p:spPr>
      </p:pic>
      <p:sp>
        <p:nvSpPr>
          <p:cNvPr id="4" name="Footer Placeholder 3">
            <a:extLst>
              <a:ext uri="{FF2B5EF4-FFF2-40B4-BE49-F238E27FC236}">
                <a16:creationId xmlns:a16="http://schemas.microsoft.com/office/drawing/2014/main" id="{4704A49A-FB28-C483-D50B-18B637D5C995}"/>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58944CF7-4782-EFA7-D66F-7A95888E329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55</a:t>
            </a:fld>
            <a:endParaRPr lang="en-GB" spc="15" dirty="0"/>
          </a:p>
        </p:txBody>
      </p:sp>
    </p:spTree>
    <p:extLst>
      <p:ext uri="{BB962C8B-B14F-4D97-AF65-F5344CB8AC3E}">
        <p14:creationId xmlns:p14="http://schemas.microsoft.com/office/powerpoint/2010/main" val="1955698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56</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56</a:t>
            </a:fld>
            <a:endParaRPr lang="en-GB" spc="15" dirty="0"/>
          </a:p>
        </p:txBody>
      </p:sp>
      <p:sp>
        <p:nvSpPr>
          <p:cNvPr id="7" name="Title 6">
            <a:extLst>
              <a:ext uri="{FF2B5EF4-FFF2-40B4-BE49-F238E27FC236}">
                <a16:creationId xmlns:a16="http://schemas.microsoft.com/office/drawing/2014/main" id="{C63FB6A2-BCEC-C06D-4366-96FA85EAFF4A}"/>
              </a:ext>
            </a:extLst>
          </p:cNvPr>
          <p:cNvSpPr>
            <a:spLocks noGrp="1"/>
          </p:cNvSpPr>
          <p:nvPr>
            <p:ph type="title"/>
          </p:nvPr>
        </p:nvSpPr>
        <p:spPr>
          <a:xfrm>
            <a:off x="0" y="337802"/>
            <a:ext cx="7886700" cy="439567"/>
          </a:xfrm>
        </p:spPr>
        <p:txBody>
          <a:bodyPr>
            <a:normAutofit fontScale="90000"/>
          </a:bodyPr>
          <a:lstStyle/>
          <a:p>
            <a:r>
              <a:rPr lang="en-IN" sz="3600" b="1" i="0" u="none" strike="noStrike" baseline="0" dirty="0">
                <a:latin typeface="LiberationSerif-Bold"/>
              </a:rPr>
              <a:t>LM35 Temperature sensor</a:t>
            </a:r>
            <a:br>
              <a:rPr lang="en-IN" dirty="0"/>
            </a:br>
            <a:endParaRPr lang="en-IN" dirty="0"/>
          </a:p>
        </p:txBody>
      </p:sp>
      <p:pic>
        <p:nvPicPr>
          <p:cNvPr id="6" name="Picture 5">
            <a:extLst>
              <a:ext uri="{FF2B5EF4-FFF2-40B4-BE49-F238E27FC236}">
                <a16:creationId xmlns:a16="http://schemas.microsoft.com/office/drawing/2014/main" id="{A02151A7-6B7F-9668-BF57-660DA96ABED4}"/>
              </a:ext>
            </a:extLst>
          </p:cNvPr>
          <p:cNvPicPr>
            <a:picLocks noChangeAspect="1"/>
          </p:cNvPicPr>
          <p:nvPr/>
        </p:nvPicPr>
        <p:blipFill>
          <a:blip r:embed="rId4"/>
          <a:stretch>
            <a:fillRect/>
          </a:stretch>
        </p:blipFill>
        <p:spPr>
          <a:xfrm>
            <a:off x="838200" y="1462087"/>
            <a:ext cx="7315200" cy="4557713"/>
          </a:xfrm>
          <a:prstGeom prst="rect">
            <a:avLst/>
          </a:prstGeom>
        </p:spPr>
      </p:pic>
    </p:spTree>
    <p:extLst>
      <p:ext uri="{BB962C8B-B14F-4D97-AF65-F5344CB8AC3E}">
        <p14:creationId xmlns:p14="http://schemas.microsoft.com/office/powerpoint/2010/main" val="4627670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57</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2663E50-A2CD-D660-B438-6D2A0B9DC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E861A879-AC28-8ACF-46C7-D0824EA6A84B}"/>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7A28DEED-7F07-5967-961C-3572A04F3AB5}"/>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57</a:t>
            </a:fld>
            <a:endParaRPr lang="en-GB" spc="15" dirty="0"/>
          </a:p>
        </p:txBody>
      </p:sp>
      <p:sp>
        <p:nvSpPr>
          <p:cNvPr id="7" name="Title 6">
            <a:extLst>
              <a:ext uri="{FF2B5EF4-FFF2-40B4-BE49-F238E27FC236}">
                <a16:creationId xmlns:a16="http://schemas.microsoft.com/office/drawing/2014/main" id="{C63FB6A2-BCEC-C06D-4366-96FA85EAFF4A}"/>
              </a:ext>
            </a:extLst>
          </p:cNvPr>
          <p:cNvSpPr>
            <a:spLocks noGrp="1"/>
          </p:cNvSpPr>
          <p:nvPr>
            <p:ph type="title"/>
          </p:nvPr>
        </p:nvSpPr>
        <p:spPr>
          <a:xfrm>
            <a:off x="0" y="337802"/>
            <a:ext cx="7886700" cy="439567"/>
          </a:xfrm>
        </p:spPr>
        <p:txBody>
          <a:bodyPr>
            <a:normAutofit fontScale="90000"/>
          </a:bodyPr>
          <a:lstStyle/>
          <a:p>
            <a:r>
              <a:rPr lang="en-IN" sz="3600" b="1" i="0" u="none" strike="noStrike" baseline="0" dirty="0">
                <a:latin typeface="LiberationSerif-Bold"/>
              </a:rPr>
              <a:t>LM35 Temperature sensor</a:t>
            </a:r>
            <a:br>
              <a:rPr lang="en-IN" dirty="0"/>
            </a:br>
            <a:endParaRPr lang="en-IN" dirty="0"/>
          </a:p>
        </p:txBody>
      </p:sp>
      <p:sp>
        <p:nvSpPr>
          <p:cNvPr id="12" name="TextBox 11">
            <a:extLst>
              <a:ext uri="{FF2B5EF4-FFF2-40B4-BE49-F238E27FC236}">
                <a16:creationId xmlns:a16="http://schemas.microsoft.com/office/drawing/2014/main" id="{11F4FE9D-E4B2-D5E2-120C-4B52BB629A5A}"/>
              </a:ext>
            </a:extLst>
          </p:cNvPr>
          <p:cNvSpPr txBox="1"/>
          <p:nvPr/>
        </p:nvSpPr>
        <p:spPr>
          <a:xfrm>
            <a:off x="457200" y="1447800"/>
            <a:ext cx="8497951" cy="4524315"/>
          </a:xfrm>
          <a:prstGeom prst="rect">
            <a:avLst/>
          </a:prstGeom>
          <a:noFill/>
        </p:spPr>
        <p:txBody>
          <a:bodyPr wrap="square">
            <a:spAutoFit/>
          </a:bodyPr>
          <a:lstStyle/>
          <a:p>
            <a:pPr algn="just"/>
            <a:r>
              <a:rPr lang="en-US" sz="2400" b="0" i="0" dirty="0">
                <a:solidFill>
                  <a:srgbClr val="111111"/>
                </a:solidFill>
                <a:effectLst/>
                <a:latin typeface="georgia" panose="02040502050405020303" pitchFamily="18" charset="0"/>
              </a:rPr>
              <a:t>The LM35 series are precision integrated-circuit temperature sensors, whose output voltage is linearly proportional to the Celsius (Centigrade) temperature. The output of sensor converted to digital that easy connecting with microcontroller.</a:t>
            </a:r>
          </a:p>
          <a:p>
            <a:pPr algn="just"/>
            <a:endParaRPr lang="en-US" sz="2400" dirty="0">
              <a:solidFill>
                <a:srgbClr val="111111"/>
              </a:solidFill>
              <a:latin typeface="georgia" panose="02040502050405020303" pitchFamily="18" charset="0"/>
            </a:endParaRPr>
          </a:p>
          <a:p>
            <a:pPr algn="just"/>
            <a:r>
              <a:rPr lang="en-US" sz="2400" dirty="0">
                <a:solidFill>
                  <a:srgbClr val="111111"/>
                </a:solidFill>
                <a:latin typeface="georgia" panose="02040502050405020303" pitchFamily="18" charset="0"/>
              </a:rPr>
              <a:t>T</a:t>
            </a:r>
            <a:r>
              <a:rPr lang="en-US" sz="2400" b="0" i="0" dirty="0">
                <a:solidFill>
                  <a:srgbClr val="111111"/>
                </a:solidFill>
                <a:effectLst/>
                <a:latin typeface="georgia" panose="02040502050405020303" pitchFamily="18" charset="0"/>
              </a:rPr>
              <a:t>he third pin is connected to GND, the first pin is connected to VCC &amp; the second pin is connected to the Microcontroller input. Just use single PIN female to female wire to connect with the leads of LM35 temperature sensor. So when the temperature is sensing, it give the sensor reading to controller.</a:t>
            </a:r>
            <a:endParaRPr lang="en-IN" sz="2400" dirty="0"/>
          </a:p>
        </p:txBody>
      </p:sp>
    </p:spTree>
    <p:extLst>
      <p:ext uri="{BB962C8B-B14F-4D97-AF65-F5344CB8AC3E}">
        <p14:creationId xmlns:p14="http://schemas.microsoft.com/office/powerpoint/2010/main" val="3900211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8763000" cy="5682513"/>
          </a:xfrm>
        </p:spPr>
        <p:txBody>
          <a:bodyPr>
            <a:normAutofit fontScale="92500" lnSpcReduction="10000"/>
          </a:bodyPr>
          <a:lstStyle/>
          <a:p>
            <a:pPr algn="just"/>
            <a:r>
              <a:rPr lang="en-US" sz="2400" b="0" i="0" dirty="0">
                <a:effectLst/>
                <a:latin typeface="Times New Roman" panose="02020603050405020304" pitchFamily="18" charset="0"/>
                <a:cs typeface="Times New Roman" panose="02020603050405020304" pitchFamily="18" charset="0"/>
              </a:rPr>
              <a:t>Analog to Digital Converter(ADC) is used to convert analog signal into digital form. LPC2148 has two inbuilt 10-bit ADC i.e. </a:t>
            </a:r>
            <a:r>
              <a:rPr lang="en-US" sz="2400" b="0" i="0" dirty="0">
                <a:solidFill>
                  <a:srgbClr val="FF0000"/>
                </a:solidFill>
                <a:effectLst/>
                <a:latin typeface="Times New Roman" panose="02020603050405020304" pitchFamily="18" charset="0"/>
                <a:cs typeface="Times New Roman" panose="02020603050405020304" pitchFamily="18" charset="0"/>
              </a:rPr>
              <a:t>ADC0 &amp; ADC1</a:t>
            </a:r>
            <a:r>
              <a:rPr lang="en-US" sz="2400" b="0" i="0" dirty="0">
                <a:effectLst/>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ADC0 has </a:t>
            </a:r>
            <a:r>
              <a:rPr lang="en-US" sz="2400" b="0" i="0" dirty="0">
                <a:solidFill>
                  <a:srgbClr val="FF0000"/>
                </a:solidFill>
                <a:effectLst/>
                <a:latin typeface="Times New Roman" panose="02020603050405020304" pitchFamily="18" charset="0"/>
                <a:cs typeface="Times New Roman" panose="02020603050405020304" pitchFamily="18" charset="0"/>
              </a:rPr>
              <a:t>6 channels </a:t>
            </a:r>
            <a:r>
              <a:rPr lang="en-US" sz="2400" b="0" i="0" dirty="0">
                <a:effectLst/>
                <a:latin typeface="Times New Roman" panose="02020603050405020304" pitchFamily="18" charset="0"/>
                <a:cs typeface="Times New Roman" panose="02020603050405020304" pitchFamily="18" charset="0"/>
              </a:rPr>
              <a:t>&amp;ADC1 has </a:t>
            </a:r>
            <a:r>
              <a:rPr lang="en-US" sz="2400" b="0" i="0" dirty="0">
                <a:solidFill>
                  <a:srgbClr val="FF0000"/>
                </a:solidFill>
                <a:effectLst/>
                <a:latin typeface="Times New Roman" panose="02020603050405020304" pitchFamily="18" charset="0"/>
                <a:cs typeface="Times New Roman" panose="02020603050405020304" pitchFamily="18" charset="0"/>
              </a:rPr>
              <a:t>8 channels</a:t>
            </a:r>
            <a:r>
              <a:rPr lang="en-US" sz="2400" b="0" i="0" dirty="0">
                <a:effectLst/>
                <a:latin typeface="Times New Roman" panose="02020603050405020304" pitchFamily="18" charset="0"/>
                <a:cs typeface="Times New Roman" panose="02020603050405020304" pitchFamily="18" charset="0"/>
              </a:rPr>
              <a:t>.</a:t>
            </a:r>
          </a:p>
          <a:p>
            <a:pPr marL="0" indent="0" algn="just">
              <a:buNone/>
            </a:pPr>
            <a:endParaRPr lang="en-US" sz="24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Hence, we can connect 6 distinct types of input analog signals to ADC0 and 8 distinct types of input analog signals to ADC1.</a:t>
            </a:r>
          </a:p>
          <a:p>
            <a:pPr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ADCs in LPC2148 use </a:t>
            </a:r>
            <a:r>
              <a:rPr lang="en-US" sz="2400" b="0" i="0" dirty="0">
                <a:solidFill>
                  <a:srgbClr val="FF0000"/>
                </a:solidFill>
                <a:effectLst/>
                <a:latin typeface="Times New Roman" panose="02020603050405020304" pitchFamily="18" charset="0"/>
                <a:cs typeface="Times New Roman" panose="02020603050405020304" pitchFamily="18" charset="0"/>
              </a:rPr>
              <a:t>Successive Approximation technique </a:t>
            </a:r>
            <a:r>
              <a:rPr lang="en-US" sz="2400" b="0" i="0" dirty="0">
                <a:effectLst/>
                <a:latin typeface="Times New Roman" panose="02020603050405020304" pitchFamily="18" charset="0"/>
                <a:cs typeface="Times New Roman" panose="02020603050405020304" pitchFamily="18" charset="0"/>
              </a:rPr>
              <a:t>to convert analog signal into digital form.</a:t>
            </a:r>
          </a:p>
          <a:p>
            <a:pPr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This Successive Approximation process requires a clock less than or equal to 4.5 </a:t>
            </a:r>
            <a:r>
              <a:rPr lang="en-US" sz="2400" b="0" i="0" dirty="0" err="1">
                <a:effectLst/>
                <a:latin typeface="Times New Roman" panose="02020603050405020304" pitchFamily="18" charset="0"/>
                <a:cs typeface="Times New Roman" panose="02020603050405020304" pitchFamily="18" charset="0"/>
              </a:rPr>
              <a:t>MHz.</a:t>
            </a:r>
            <a:r>
              <a:rPr lang="en-US" sz="2400" b="0" i="0" dirty="0">
                <a:effectLst/>
                <a:latin typeface="Times New Roman" panose="02020603050405020304" pitchFamily="18" charset="0"/>
                <a:cs typeface="Times New Roman" panose="02020603050405020304" pitchFamily="18" charset="0"/>
              </a:rPr>
              <a:t> We can adjust this clock using clock divider settings.</a:t>
            </a:r>
          </a:p>
          <a:p>
            <a:pPr algn="jus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Both ADCs in LCP2148 convert analog signals in the range of 0V to VREF (typically 3V)</a:t>
            </a: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58</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spTree>
    <p:extLst>
      <p:ext uri="{BB962C8B-B14F-4D97-AF65-F5344CB8AC3E}">
        <p14:creationId xmlns:p14="http://schemas.microsoft.com/office/powerpoint/2010/main" val="2654083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B2064C7B-24C6-4079-185A-4DC7666C114C}"/>
              </a:ext>
            </a:extLst>
          </p:cNvPr>
          <p:cNvPicPr>
            <a:picLocks noGrp="1" noChangeAspect="1"/>
          </p:cNvPicPr>
          <p:nvPr>
            <p:ph idx="1"/>
          </p:nvPr>
        </p:nvPicPr>
        <p:blipFill>
          <a:blip r:embed="rId2"/>
          <a:stretch>
            <a:fillRect/>
          </a:stretch>
        </p:blipFill>
        <p:spPr>
          <a:xfrm>
            <a:off x="457200" y="931304"/>
            <a:ext cx="8229600" cy="5424539"/>
          </a:xfrm>
        </p:spPr>
      </p:pic>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dirty="0"/>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59</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3"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spTree>
    <p:extLst>
      <p:ext uri="{BB962C8B-B14F-4D97-AF65-F5344CB8AC3E}">
        <p14:creationId xmlns:p14="http://schemas.microsoft.com/office/powerpoint/2010/main" val="2432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6</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1" name="object 7">
            <a:extLst>
              <a:ext uri="{FF2B5EF4-FFF2-40B4-BE49-F238E27FC236}">
                <a16:creationId xmlns:a16="http://schemas.microsoft.com/office/drawing/2014/main" id="{78FD4C95-1E1B-C007-9527-D46ACE8EB1D3}"/>
              </a:ext>
            </a:extLst>
          </p:cNvPr>
          <p:cNvSpPr txBox="1"/>
          <p:nvPr/>
        </p:nvSpPr>
        <p:spPr>
          <a:xfrm>
            <a:off x="556895" y="1110142"/>
            <a:ext cx="8190611" cy="3783728"/>
          </a:xfrm>
          <a:prstGeom prst="rect">
            <a:avLst/>
          </a:prstGeom>
        </p:spPr>
        <p:txBody>
          <a:bodyPr vert="horz" wrap="square" lIns="0" tIns="13335" rIns="0" bIns="0" rtlCol="0">
            <a:spAutoFit/>
          </a:bodyPr>
          <a:lstStyle/>
          <a:p>
            <a:pPr marL="355600" indent="-342900" algn="just">
              <a:spcBef>
                <a:spcPts val="105"/>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
            </a:r>
            <a:r>
              <a:rPr lang="en-US" sz="2400" b="0" i="0" dirty="0">
                <a:effectLst/>
                <a:latin typeface="Times New Roman" panose="02020603050405020304" pitchFamily="18" charset="0"/>
                <a:cs typeface="Times New Roman" panose="02020603050405020304" pitchFamily="18" charset="0"/>
              </a:rPr>
              <a:t>ifferent registers used for configuring or controlling a pin of an ARM microcontroller. </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In microcontrollers, pins are divided into different PORTS.</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 Usually a 32-bit microcontroller will have 32 pins per PORT (sometimes it may vary). </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LPC2148 has 2 PORTS, P0 and P1. Each pin of these ports is named P0.0, P0.1, P0.2, P1.0, P1.2 etc.</a:t>
            </a:r>
            <a:endParaRPr lang="en-IN" sz="2000" b="1" spc="-15" dirty="0">
              <a:latin typeface="Calibri"/>
              <a:cs typeface="Calibri"/>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4763386" cy="523220"/>
          </a:xfrm>
          <a:prstGeom prst="rect">
            <a:avLst/>
          </a:prstGeom>
          <a:noFill/>
        </p:spPr>
        <p:txBody>
          <a:bodyPr wrap="square">
            <a:spAutoFit/>
          </a:bodyPr>
          <a:lstStyle/>
          <a:p>
            <a:pPr algn="l"/>
            <a:r>
              <a:rPr lang="en-IN" sz="2800" b="1" i="0" dirty="0">
                <a:effectLst/>
                <a:latin typeface="Open Sans" panose="020B0606030504020204" pitchFamily="34" charset="0"/>
              </a:rPr>
              <a:t>Registers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8686800" cy="6095755"/>
          </a:xfrm>
        </p:spPr>
        <p:txBody>
          <a:bodyPr>
            <a:normAutofit/>
          </a:bodyPr>
          <a:lstStyle/>
          <a:p>
            <a:pPr marL="0" indent="0">
              <a:buNone/>
            </a:pPr>
            <a:r>
              <a:rPr lang="da-DK" b="1" i="0" dirty="0">
                <a:solidFill>
                  <a:srgbClr val="000000"/>
                </a:solidFill>
                <a:effectLst/>
                <a:latin typeface="Roboto" panose="02000000000000000000" pitchFamily="2" charset="0"/>
              </a:rPr>
              <a:t>AD0.1:4, AD0.6:7 &amp; AD1.7:0 (Analog Inputs)</a:t>
            </a:r>
          </a:p>
          <a:p>
            <a:r>
              <a:rPr lang="en-US" b="0" i="0" dirty="0">
                <a:solidFill>
                  <a:srgbClr val="000000"/>
                </a:solidFill>
                <a:effectLst/>
                <a:latin typeface="Roboto" panose="02000000000000000000" pitchFamily="2" charset="0"/>
              </a:rPr>
              <a:t>These are Analog input pins of ADC.</a:t>
            </a:r>
          </a:p>
          <a:p>
            <a:r>
              <a:rPr lang="en-US" b="0" i="0" dirty="0">
                <a:solidFill>
                  <a:srgbClr val="000000"/>
                </a:solidFill>
                <a:effectLst/>
                <a:latin typeface="Roboto" panose="02000000000000000000" pitchFamily="2" charset="0"/>
              </a:rPr>
              <a:t> If ADC is used, signal level on analog pins must not be above the level of VDDA (7</a:t>
            </a:r>
            <a:r>
              <a:rPr lang="en-US" b="0" i="0" baseline="30000" dirty="0">
                <a:solidFill>
                  <a:srgbClr val="000000"/>
                </a:solidFill>
                <a:effectLst/>
                <a:latin typeface="Roboto" panose="02000000000000000000" pitchFamily="2" charset="0"/>
              </a:rPr>
              <a:t>th</a:t>
            </a:r>
            <a:r>
              <a:rPr lang="en-US" b="0" i="0" dirty="0">
                <a:solidFill>
                  <a:srgbClr val="000000"/>
                </a:solidFill>
                <a:effectLst/>
                <a:latin typeface="Roboto" panose="02000000000000000000" pitchFamily="2" charset="0"/>
              </a:rPr>
              <a:t> Pin) otherwise, ADC readings will be invalid.</a:t>
            </a:r>
          </a:p>
          <a:p>
            <a:r>
              <a:rPr lang="en-US" b="0" i="0" dirty="0">
                <a:solidFill>
                  <a:srgbClr val="000000"/>
                </a:solidFill>
                <a:effectLst/>
                <a:latin typeface="Roboto" panose="02000000000000000000" pitchFamily="2" charset="0"/>
              </a:rPr>
              <a:t> If ADC is not used, then the pins can be used as 5V tolerant digital I/O pins.</a:t>
            </a:r>
          </a:p>
          <a:p>
            <a:endParaRPr lang="en-US" dirty="0">
              <a:solidFill>
                <a:srgbClr val="000000"/>
              </a:solidFill>
              <a:latin typeface="Roboto" panose="02000000000000000000" pitchFamily="2" charset="0"/>
            </a:endParaRPr>
          </a:p>
          <a:p>
            <a:pPr marL="0" indent="0" algn="just">
              <a:buNone/>
            </a:pPr>
            <a:r>
              <a:rPr lang="da-DK" b="1" i="0" dirty="0">
                <a:solidFill>
                  <a:srgbClr val="000000"/>
                </a:solidFill>
                <a:effectLst/>
                <a:latin typeface="Roboto" panose="02000000000000000000" pitchFamily="2" charset="0"/>
              </a:rPr>
              <a:t>VREF (Voltage Reference)</a:t>
            </a:r>
            <a:endParaRPr lang="da-DK" b="0" i="0" dirty="0">
              <a:solidFill>
                <a:srgbClr val="000000"/>
              </a:solidFill>
              <a:effectLst/>
              <a:latin typeface="Roboto" panose="02000000000000000000" pitchFamily="2" charset="0"/>
            </a:endParaRPr>
          </a:p>
          <a:p>
            <a:pPr algn="just"/>
            <a:r>
              <a:rPr lang="da-DK" b="0" i="0" dirty="0">
                <a:solidFill>
                  <a:srgbClr val="000000"/>
                </a:solidFill>
                <a:effectLst/>
                <a:latin typeface="Roboto" panose="02000000000000000000" pitchFamily="2" charset="0"/>
              </a:rPr>
              <a:t>Provide Voltage Reference for ADC.</a:t>
            </a:r>
          </a:p>
          <a:p>
            <a:pPr algn="just"/>
            <a:endParaRPr lang="da-DK" dirty="0">
              <a:solidFill>
                <a:srgbClr val="000000"/>
              </a:solidFill>
              <a:latin typeface="Roboto" panose="02000000000000000000" pitchFamily="2" charset="0"/>
            </a:endParaRPr>
          </a:p>
          <a:p>
            <a:pPr marL="0" indent="0" algn="just">
              <a:buNone/>
            </a:pPr>
            <a:r>
              <a:rPr lang="en-US" b="1" i="0" dirty="0">
                <a:solidFill>
                  <a:srgbClr val="000000"/>
                </a:solidFill>
                <a:effectLst/>
                <a:latin typeface="Roboto" panose="02000000000000000000" pitchFamily="2" charset="0"/>
              </a:rPr>
              <a:t>VDDA&amp; VSSA (Analog Power and Ground)</a:t>
            </a:r>
            <a:endParaRPr lang="en-US" b="0" i="0" dirty="0">
              <a:solidFill>
                <a:srgbClr val="000000"/>
              </a:solidFill>
              <a:effectLst/>
              <a:latin typeface="Roboto" panose="02000000000000000000" pitchFamily="2" charset="0"/>
            </a:endParaRPr>
          </a:p>
          <a:p>
            <a:pPr algn="just"/>
            <a:r>
              <a:rPr lang="en-US" b="0" i="0" dirty="0">
                <a:solidFill>
                  <a:srgbClr val="000000"/>
                </a:solidFill>
                <a:effectLst/>
                <a:latin typeface="Roboto" panose="02000000000000000000" pitchFamily="2" charset="0"/>
              </a:rPr>
              <a:t>These are the power and ground pins for ADC. These should be same as VDD &amp; VSS.</a:t>
            </a:r>
          </a:p>
          <a:p>
            <a:pPr algn="just"/>
            <a:endParaRPr lang="da-DK" b="0" i="0" dirty="0">
              <a:solidFill>
                <a:srgbClr val="000000"/>
              </a:solidFill>
              <a:effectLst/>
              <a:latin typeface="Roboto" panose="02000000000000000000" pitchFamily="2"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60</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spTree>
    <p:extLst>
      <p:ext uri="{BB962C8B-B14F-4D97-AF65-F5344CB8AC3E}">
        <p14:creationId xmlns:p14="http://schemas.microsoft.com/office/powerpoint/2010/main" val="4037489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9296400" cy="6095755"/>
          </a:xfrm>
        </p:spPr>
        <p:txBody>
          <a:bodyPr>
            <a:normAutofit/>
          </a:bodyPr>
          <a:lstStyle/>
          <a:p>
            <a:pPr marL="0" indent="0">
              <a:buNone/>
            </a:pPr>
            <a:r>
              <a:rPr lang="en-IN" b="1" i="0" dirty="0">
                <a:solidFill>
                  <a:srgbClr val="333333"/>
                </a:solidFill>
                <a:effectLst/>
                <a:latin typeface="Roboto" panose="02000000000000000000" pitchFamily="2" charset="0"/>
              </a:rPr>
              <a:t>ADC0 Registers</a:t>
            </a:r>
          </a:p>
          <a:p>
            <a:pPr marL="0" indent="0">
              <a:buNone/>
            </a:pPr>
            <a:r>
              <a:rPr lang="en-US" b="0" i="0" dirty="0">
                <a:solidFill>
                  <a:srgbClr val="000000"/>
                </a:solidFill>
                <a:effectLst/>
                <a:latin typeface="Roboto" panose="02000000000000000000" pitchFamily="2" charset="0"/>
              </a:rPr>
              <a:t>ADC registers which are used to control and monitors the ADC operation.</a:t>
            </a:r>
            <a:endParaRPr lang="en-IN" b="1" dirty="0">
              <a:solidFill>
                <a:srgbClr val="333333"/>
              </a:solidFill>
              <a:latin typeface="Roboto" panose="02000000000000000000" pitchFamily="2" charset="0"/>
            </a:endParaRPr>
          </a:p>
          <a:p>
            <a:pPr marL="0" indent="0">
              <a:buNone/>
            </a:pPr>
            <a:endParaRPr lang="en-IN" b="1" i="0" dirty="0">
              <a:solidFill>
                <a:srgbClr val="333333"/>
              </a:solidFill>
              <a:effectLst/>
              <a:latin typeface="Roboto" panose="02000000000000000000" pitchFamily="2"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61</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pic>
        <p:nvPicPr>
          <p:cNvPr id="12" name="Picture 11">
            <a:extLst>
              <a:ext uri="{FF2B5EF4-FFF2-40B4-BE49-F238E27FC236}">
                <a16:creationId xmlns:a16="http://schemas.microsoft.com/office/drawing/2014/main" id="{28E82414-3BE6-1B87-60D9-3F4B23202D33}"/>
              </a:ext>
            </a:extLst>
          </p:cNvPr>
          <p:cNvPicPr>
            <a:picLocks noChangeAspect="1"/>
          </p:cNvPicPr>
          <p:nvPr/>
        </p:nvPicPr>
        <p:blipFill>
          <a:blip r:embed="rId4"/>
          <a:stretch>
            <a:fillRect/>
          </a:stretch>
        </p:blipFill>
        <p:spPr>
          <a:xfrm>
            <a:off x="381000" y="1752600"/>
            <a:ext cx="8305799" cy="4557591"/>
          </a:xfrm>
          <a:prstGeom prst="rect">
            <a:avLst/>
          </a:prstGeom>
        </p:spPr>
      </p:pic>
    </p:spTree>
    <p:extLst>
      <p:ext uri="{BB962C8B-B14F-4D97-AF65-F5344CB8AC3E}">
        <p14:creationId xmlns:p14="http://schemas.microsoft.com/office/powerpoint/2010/main" val="1559885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9296400" cy="6095755"/>
          </a:xfrm>
        </p:spPr>
        <p:txBody>
          <a:bodyPr>
            <a:normAutofit/>
          </a:bodyPr>
          <a:lstStyle/>
          <a:p>
            <a:pPr marL="0" indent="0">
              <a:buNone/>
            </a:pPr>
            <a:r>
              <a:rPr lang="en-IN" b="1" i="0" dirty="0">
                <a:solidFill>
                  <a:srgbClr val="333333"/>
                </a:solidFill>
                <a:effectLst/>
                <a:latin typeface="Roboto" panose="02000000000000000000" pitchFamily="2" charset="0"/>
              </a:rPr>
              <a:t>ADC0 Registers</a:t>
            </a:r>
          </a:p>
          <a:p>
            <a:pPr marL="0" indent="0">
              <a:buNone/>
            </a:pPr>
            <a:r>
              <a:rPr lang="en-US" b="0" i="0" dirty="0">
                <a:solidFill>
                  <a:srgbClr val="000000"/>
                </a:solidFill>
                <a:effectLst/>
                <a:latin typeface="Roboto" panose="02000000000000000000" pitchFamily="2" charset="0"/>
              </a:rPr>
              <a:t>ADC registers which are used to control and monitors the ADC operation.</a:t>
            </a:r>
            <a:endParaRPr lang="en-IN" b="1" dirty="0">
              <a:solidFill>
                <a:srgbClr val="333333"/>
              </a:solidFill>
              <a:latin typeface="Roboto" panose="02000000000000000000" pitchFamily="2" charset="0"/>
            </a:endParaRPr>
          </a:p>
          <a:p>
            <a:pPr marL="0" indent="0">
              <a:buNone/>
            </a:pPr>
            <a:endParaRPr lang="en-IN" b="1" i="0" dirty="0">
              <a:solidFill>
                <a:srgbClr val="333333"/>
              </a:solidFill>
              <a:effectLst/>
              <a:latin typeface="Roboto" panose="02000000000000000000" pitchFamily="2"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62</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pic>
        <p:nvPicPr>
          <p:cNvPr id="11" name="Picture 10">
            <a:extLst>
              <a:ext uri="{FF2B5EF4-FFF2-40B4-BE49-F238E27FC236}">
                <a16:creationId xmlns:a16="http://schemas.microsoft.com/office/drawing/2014/main" id="{073DFE11-B547-6094-8351-F23E26476021}"/>
              </a:ext>
            </a:extLst>
          </p:cNvPr>
          <p:cNvPicPr>
            <a:picLocks noChangeAspect="1"/>
          </p:cNvPicPr>
          <p:nvPr/>
        </p:nvPicPr>
        <p:blipFill>
          <a:blip r:embed="rId4"/>
          <a:stretch>
            <a:fillRect/>
          </a:stretch>
        </p:blipFill>
        <p:spPr>
          <a:xfrm>
            <a:off x="228600" y="2133600"/>
            <a:ext cx="8286750" cy="2438400"/>
          </a:xfrm>
          <a:prstGeom prst="rect">
            <a:avLst/>
          </a:prstGeom>
        </p:spPr>
      </p:pic>
    </p:spTree>
    <p:extLst>
      <p:ext uri="{BB962C8B-B14F-4D97-AF65-F5344CB8AC3E}">
        <p14:creationId xmlns:p14="http://schemas.microsoft.com/office/powerpoint/2010/main" val="738875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9296400" cy="6095755"/>
          </a:xfrm>
        </p:spPr>
        <p:txBody>
          <a:bodyPr>
            <a:normAutofit/>
          </a:bodyPr>
          <a:lstStyle/>
          <a:p>
            <a:pPr marL="0" indent="0">
              <a:buNone/>
            </a:pPr>
            <a:r>
              <a:rPr lang="en-IN" b="1" i="0" dirty="0">
                <a:solidFill>
                  <a:srgbClr val="333333"/>
                </a:solidFill>
                <a:effectLst/>
                <a:latin typeface="Roboto" panose="02000000000000000000" pitchFamily="2" charset="0"/>
              </a:rPr>
              <a:t>ADC0 Registers</a:t>
            </a:r>
          </a:p>
          <a:p>
            <a:pPr marL="0" indent="0">
              <a:buNone/>
            </a:pPr>
            <a:r>
              <a:rPr lang="en-US" b="0" i="0" dirty="0">
                <a:solidFill>
                  <a:srgbClr val="000000"/>
                </a:solidFill>
                <a:effectLst/>
                <a:latin typeface="Roboto" panose="02000000000000000000" pitchFamily="2" charset="0"/>
              </a:rPr>
              <a:t>ADC registers which are used to control and monitors the ADC operation.</a:t>
            </a:r>
            <a:endParaRPr lang="en-IN" b="1" dirty="0">
              <a:solidFill>
                <a:srgbClr val="333333"/>
              </a:solidFill>
              <a:latin typeface="Roboto" panose="02000000000000000000" pitchFamily="2" charset="0"/>
            </a:endParaRPr>
          </a:p>
          <a:p>
            <a:pPr marL="0" indent="0">
              <a:buNone/>
            </a:pPr>
            <a:endParaRPr lang="en-IN" b="1" i="0" dirty="0">
              <a:solidFill>
                <a:srgbClr val="333333"/>
              </a:solidFill>
              <a:effectLst/>
              <a:latin typeface="Roboto" panose="02000000000000000000" pitchFamily="2"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63</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pic>
        <p:nvPicPr>
          <p:cNvPr id="12" name="Picture 11">
            <a:extLst>
              <a:ext uri="{FF2B5EF4-FFF2-40B4-BE49-F238E27FC236}">
                <a16:creationId xmlns:a16="http://schemas.microsoft.com/office/drawing/2014/main" id="{D690B47C-AF40-FEAC-4F3A-FD695F6558BA}"/>
              </a:ext>
            </a:extLst>
          </p:cNvPr>
          <p:cNvPicPr>
            <a:picLocks noChangeAspect="1"/>
          </p:cNvPicPr>
          <p:nvPr/>
        </p:nvPicPr>
        <p:blipFill>
          <a:blip r:embed="rId4"/>
          <a:stretch>
            <a:fillRect/>
          </a:stretch>
        </p:blipFill>
        <p:spPr>
          <a:xfrm>
            <a:off x="609600" y="2133600"/>
            <a:ext cx="7696834" cy="2666999"/>
          </a:xfrm>
          <a:prstGeom prst="rect">
            <a:avLst/>
          </a:prstGeom>
        </p:spPr>
      </p:pic>
    </p:spTree>
    <p:extLst>
      <p:ext uri="{BB962C8B-B14F-4D97-AF65-F5344CB8AC3E}">
        <p14:creationId xmlns:p14="http://schemas.microsoft.com/office/powerpoint/2010/main" val="442335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9296400" cy="6095755"/>
          </a:xfrm>
        </p:spPr>
        <p:txBody>
          <a:bodyPr>
            <a:normAutofit/>
          </a:bodyPr>
          <a:lstStyle/>
          <a:p>
            <a:pPr marL="0" indent="0">
              <a:buNone/>
            </a:pPr>
            <a:r>
              <a:rPr lang="en-IN" b="1" i="0" dirty="0">
                <a:solidFill>
                  <a:srgbClr val="333333"/>
                </a:solidFill>
                <a:effectLst/>
                <a:latin typeface="Roboto" panose="02000000000000000000" pitchFamily="2" charset="0"/>
              </a:rPr>
              <a:t>ADC0 Registers</a:t>
            </a:r>
          </a:p>
          <a:p>
            <a:pPr marL="0" indent="0">
              <a:buNone/>
            </a:pPr>
            <a:r>
              <a:rPr lang="en-US" b="0" i="0" dirty="0">
                <a:solidFill>
                  <a:srgbClr val="000000"/>
                </a:solidFill>
                <a:effectLst/>
                <a:latin typeface="Roboto" panose="02000000000000000000" pitchFamily="2" charset="0"/>
              </a:rPr>
              <a:t>ADC registers which are used to control and monitors the ADC operation.</a:t>
            </a:r>
            <a:endParaRPr lang="en-IN" b="1" dirty="0">
              <a:solidFill>
                <a:srgbClr val="333333"/>
              </a:solidFill>
              <a:latin typeface="Roboto" panose="02000000000000000000" pitchFamily="2" charset="0"/>
            </a:endParaRPr>
          </a:p>
          <a:p>
            <a:pPr marL="0" indent="0">
              <a:buNone/>
            </a:pPr>
            <a:endParaRPr lang="en-IN" b="1" i="0" dirty="0">
              <a:solidFill>
                <a:srgbClr val="333333"/>
              </a:solidFill>
              <a:effectLst/>
              <a:latin typeface="Roboto" panose="02000000000000000000" pitchFamily="2"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64</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pic>
        <p:nvPicPr>
          <p:cNvPr id="11" name="Picture 10">
            <a:extLst>
              <a:ext uri="{FF2B5EF4-FFF2-40B4-BE49-F238E27FC236}">
                <a16:creationId xmlns:a16="http://schemas.microsoft.com/office/drawing/2014/main" id="{2D9430C8-D845-48BC-3FD9-2A6E7223078E}"/>
              </a:ext>
            </a:extLst>
          </p:cNvPr>
          <p:cNvPicPr>
            <a:picLocks noChangeAspect="1"/>
          </p:cNvPicPr>
          <p:nvPr/>
        </p:nvPicPr>
        <p:blipFill>
          <a:blip r:embed="rId4"/>
          <a:stretch>
            <a:fillRect/>
          </a:stretch>
        </p:blipFill>
        <p:spPr>
          <a:xfrm>
            <a:off x="762000" y="2900362"/>
            <a:ext cx="7924800" cy="1671638"/>
          </a:xfrm>
          <a:prstGeom prst="rect">
            <a:avLst/>
          </a:prstGeom>
        </p:spPr>
      </p:pic>
    </p:spTree>
    <p:extLst>
      <p:ext uri="{BB962C8B-B14F-4D97-AF65-F5344CB8AC3E}">
        <p14:creationId xmlns:p14="http://schemas.microsoft.com/office/powerpoint/2010/main" val="1181604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9296400" cy="6095755"/>
          </a:xfrm>
        </p:spPr>
        <p:txBody>
          <a:bodyPr>
            <a:normAutofit/>
          </a:bodyPr>
          <a:lstStyle/>
          <a:p>
            <a:pPr marL="0" indent="0">
              <a:buNone/>
            </a:pPr>
            <a:r>
              <a:rPr lang="en-IN" b="1" i="0" dirty="0">
                <a:solidFill>
                  <a:srgbClr val="333333"/>
                </a:solidFill>
                <a:effectLst/>
                <a:latin typeface="Roboto" panose="02000000000000000000" pitchFamily="2" charset="0"/>
              </a:rPr>
              <a:t>ADC0 Registers</a:t>
            </a:r>
          </a:p>
          <a:p>
            <a:pPr marL="0" indent="0">
              <a:buNone/>
            </a:pPr>
            <a:r>
              <a:rPr lang="en-US" b="0" i="0" dirty="0">
                <a:solidFill>
                  <a:srgbClr val="000000"/>
                </a:solidFill>
                <a:effectLst/>
                <a:latin typeface="Roboto" panose="02000000000000000000" pitchFamily="2" charset="0"/>
              </a:rPr>
              <a:t>ADC registers which are used to control and monitors the ADC operation.</a:t>
            </a:r>
            <a:endParaRPr lang="en-IN" b="1" dirty="0">
              <a:solidFill>
                <a:srgbClr val="333333"/>
              </a:solidFill>
              <a:latin typeface="Roboto" panose="02000000000000000000" pitchFamily="2" charset="0"/>
            </a:endParaRPr>
          </a:p>
          <a:p>
            <a:pPr marL="0" indent="0">
              <a:buNone/>
            </a:pPr>
            <a:endParaRPr lang="en-IN" b="1" i="0" dirty="0">
              <a:solidFill>
                <a:srgbClr val="333333"/>
              </a:solidFill>
              <a:effectLst/>
              <a:latin typeface="Roboto" panose="02000000000000000000" pitchFamily="2"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65</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pic>
        <p:nvPicPr>
          <p:cNvPr id="12" name="Picture 11">
            <a:extLst>
              <a:ext uri="{FF2B5EF4-FFF2-40B4-BE49-F238E27FC236}">
                <a16:creationId xmlns:a16="http://schemas.microsoft.com/office/drawing/2014/main" id="{929FAD33-6AE0-7C6D-B0DB-CA1C089F2FEB}"/>
              </a:ext>
            </a:extLst>
          </p:cNvPr>
          <p:cNvPicPr>
            <a:picLocks noChangeAspect="1"/>
          </p:cNvPicPr>
          <p:nvPr/>
        </p:nvPicPr>
        <p:blipFill>
          <a:blip r:embed="rId4"/>
          <a:stretch>
            <a:fillRect/>
          </a:stretch>
        </p:blipFill>
        <p:spPr>
          <a:xfrm>
            <a:off x="609600" y="2857500"/>
            <a:ext cx="7696834" cy="2019300"/>
          </a:xfrm>
          <a:prstGeom prst="rect">
            <a:avLst/>
          </a:prstGeom>
        </p:spPr>
      </p:pic>
    </p:spTree>
    <p:extLst>
      <p:ext uri="{BB962C8B-B14F-4D97-AF65-F5344CB8AC3E}">
        <p14:creationId xmlns:p14="http://schemas.microsoft.com/office/powerpoint/2010/main" val="1076725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9296400" cy="6095755"/>
          </a:xfrm>
        </p:spPr>
        <p:txBody>
          <a:bodyPr>
            <a:normAutofit/>
          </a:bodyPr>
          <a:lstStyle/>
          <a:p>
            <a:pPr marL="0" indent="0">
              <a:buNone/>
            </a:pPr>
            <a:r>
              <a:rPr lang="en-IN" b="1" i="0" dirty="0">
                <a:solidFill>
                  <a:srgbClr val="333333"/>
                </a:solidFill>
                <a:effectLst/>
                <a:latin typeface="Roboto" panose="02000000000000000000" pitchFamily="2" charset="0"/>
              </a:rPr>
              <a:t>ADC0 Registers</a:t>
            </a:r>
          </a:p>
          <a:p>
            <a:pPr marL="0" indent="0">
              <a:buNone/>
            </a:pPr>
            <a:r>
              <a:rPr lang="en-US" b="0" i="0" dirty="0">
                <a:solidFill>
                  <a:srgbClr val="000000"/>
                </a:solidFill>
                <a:effectLst/>
                <a:latin typeface="Roboto" panose="02000000000000000000" pitchFamily="2" charset="0"/>
              </a:rPr>
              <a:t>ADC registers which are used to control and monitors the ADC operation.</a:t>
            </a:r>
            <a:endParaRPr lang="en-IN" b="1" dirty="0">
              <a:solidFill>
                <a:srgbClr val="333333"/>
              </a:solidFill>
              <a:latin typeface="Roboto" panose="02000000000000000000" pitchFamily="2" charset="0"/>
            </a:endParaRPr>
          </a:p>
          <a:p>
            <a:pPr marL="0" indent="0">
              <a:buNone/>
            </a:pPr>
            <a:endParaRPr lang="en-IN" b="1" i="0" dirty="0">
              <a:solidFill>
                <a:srgbClr val="333333"/>
              </a:solidFill>
              <a:effectLst/>
              <a:latin typeface="Roboto" panose="02000000000000000000" pitchFamily="2"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66</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pic>
        <p:nvPicPr>
          <p:cNvPr id="11" name="Picture 10">
            <a:extLst>
              <a:ext uri="{FF2B5EF4-FFF2-40B4-BE49-F238E27FC236}">
                <a16:creationId xmlns:a16="http://schemas.microsoft.com/office/drawing/2014/main" id="{BDF8CF43-8392-A44B-2000-34BD177BAE66}"/>
              </a:ext>
            </a:extLst>
          </p:cNvPr>
          <p:cNvPicPr>
            <a:picLocks noChangeAspect="1"/>
          </p:cNvPicPr>
          <p:nvPr/>
        </p:nvPicPr>
        <p:blipFill>
          <a:blip r:embed="rId4"/>
          <a:stretch>
            <a:fillRect/>
          </a:stretch>
        </p:blipFill>
        <p:spPr>
          <a:xfrm>
            <a:off x="495300" y="2902072"/>
            <a:ext cx="8153400" cy="2127127"/>
          </a:xfrm>
          <a:prstGeom prst="rect">
            <a:avLst/>
          </a:prstGeom>
        </p:spPr>
      </p:pic>
    </p:spTree>
    <p:extLst>
      <p:ext uri="{BB962C8B-B14F-4D97-AF65-F5344CB8AC3E}">
        <p14:creationId xmlns:p14="http://schemas.microsoft.com/office/powerpoint/2010/main" val="1218804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0" y="990845"/>
            <a:ext cx="9296400" cy="6095755"/>
          </a:xfrm>
        </p:spPr>
        <p:txBody>
          <a:bodyPr>
            <a:normAutofit/>
          </a:bodyPr>
          <a:lstStyle/>
          <a:p>
            <a:pPr marL="0" indent="0">
              <a:buNone/>
            </a:pPr>
            <a:r>
              <a:rPr lang="en-IN" b="1" i="0" dirty="0">
                <a:solidFill>
                  <a:srgbClr val="333333"/>
                </a:solidFill>
                <a:effectLst/>
                <a:latin typeface="Roboto" panose="02000000000000000000" pitchFamily="2" charset="0"/>
              </a:rPr>
              <a:t>ADC0 Registers</a:t>
            </a:r>
          </a:p>
          <a:p>
            <a:pPr marL="0" indent="0">
              <a:buNone/>
            </a:pPr>
            <a:r>
              <a:rPr lang="en-US" b="0" i="0" dirty="0">
                <a:solidFill>
                  <a:srgbClr val="000000"/>
                </a:solidFill>
                <a:effectLst/>
                <a:latin typeface="Roboto" panose="02000000000000000000" pitchFamily="2" charset="0"/>
              </a:rPr>
              <a:t>ADC registers which are used to control and monitors the ADC operation.</a:t>
            </a:r>
            <a:endParaRPr lang="en-IN" b="1" dirty="0">
              <a:solidFill>
                <a:srgbClr val="333333"/>
              </a:solidFill>
              <a:latin typeface="Roboto" panose="02000000000000000000" pitchFamily="2" charset="0"/>
            </a:endParaRPr>
          </a:p>
          <a:p>
            <a:pPr marL="0" indent="0">
              <a:buNone/>
            </a:pPr>
            <a:endParaRPr lang="en-IN" b="1" i="0" dirty="0">
              <a:solidFill>
                <a:srgbClr val="333333"/>
              </a:solidFill>
              <a:effectLst/>
              <a:latin typeface="Roboto" panose="02000000000000000000" pitchFamily="2" charset="0"/>
            </a:endParaRP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67</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pic>
        <p:nvPicPr>
          <p:cNvPr id="12" name="Picture 11">
            <a:extLst>
              <a:ext uri="{FF2B5EF4-FFF2-40B4-BE49-F238E27FC236}">
                <a16:creationId xmlns:a16="http://schemas.microsoft.com/office/drawing/2014/main" id="{C0B0C12E-5114-E4F4-384C-67FA4F6F040F}"/>
              </a:ext>
            </a:extLst>
          </p:cNvPr>
          <p:cNvPicPr>
            <a:picLocks noChangeAspect="1"/>
          </p:cNvPicPr>
          <p:nvPr/>
        </p:nvPicPr>
        <p:blipFill>
          <a:blip r:embed="rId4"/>
          <a:stretch>
            <a:fillRect/>
          </a:stretch>
        </p:blipFill>
        <p:spPr>
          <a:xfrm>
            <a:off x="609600" y="2133600"/>
            <a:ext cx="7905749" cy="2743200"/>
          </a:xfrm>
          <a:prstGeom prst="rect">
            <a:avLst/>
          </a:prstGeom>
        </p:spPr>
      </p:pic>
    </p:spTree>
    <p:extLst>
      <p:ext uri="{BB962C8B-B14F-4D97-AF65-F5344CB8AC3E}">
        <p14:creationId xmlns:p14="http://schemas.microsoft.com/office/powerpoint/2010/main" val="687140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32A9D-B2AF-B5E4-8A93-9B089879527A}"/>
              </a:ext>
            </a:extLst>
          </p:cNvPr>
          <p:cNvSpPr>
            <a:spLocks noGrp="1"/>
          </p:cNvSpPr>
          <p:nvPr>
            <p:ph idx="1"/>
          </p:nvPr>
        </p:nvSpPr>
        <p:spPr>
          <a:xfrm>
            <a:off x="228600" y="990845"/>
            <a:ext cx="8610600" cy="6095755"/>
          </a:xfrm>
        </p:spPr>
        <p:txBody>
          <a:bodyPr>
            <a:normAutofit/>
          </a:bodyPr>
          <a:lstStyle/>
          <a:p>
            <a:pPr algn="just"/>
            <a:r>
              <a:rPr lang="en-US" b="1" i="0" dirty="0">
                <a:solidFill>
                  <a:srgbClr val="333333"/>
                </a:solidFill>
                <a:effectLst/>
                <a:latin typeface="Times New Roman" panose="02020603050405020304" pitchFamily="18" charset="0"/>
                <a:cs typeface="Times New Roman" panose="02020603050405020304" pitchFamily="18" charset="0"/>
              </a:rPr>
              <a:t>Steps for Analog to Digital Conversion</a:t>
            </a: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Configure the </a:t>
            </a:r>
            <a:r>
              <a:rPr lang="en-US" b="0" i="0" dirty="0" err="1">
                <a:solidFill>
                  <a:srgbClr val="000000"/>
                </a:solidFill>
                <a:effectLst/>
                <a:latin typeface="Times New Roman" panose="02020603050405020304" pitchFamily="18" charset="0"/>
                <a:cs typeface="Times New Roman" panose="02020603050405020304" pitchFamily="18" charset="0"/>
              </a:rPr>
              <a:t>ADxCR</a:t>
            </a:r>
            <a:r>
              <a:rPr lang="en-US" b="0" i="0" dirty="0">
                <a:solidFill>
                  <a:srgbClr val="000000"/>
                </a:solidFill>
                <a:effectLst/>
                <a:latin typeface="Times New Roman" panose="02020603050405020304" pitchFamily="18" charset="0"/>
                <a:cs typeface="Times New Roman" panose="02020603050405020304" pitchFamily="18" charset="0"/>
              </a:rPr>
              <a:t> (ADC Control Register) according to the need of application.</a:t>
            </a:r>
          </a:p>
          <a:p>
            <a:pPr marL="0" indent="0" algn="just">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Start ADC conversion by writing appropriate value to START bits in </a:t>
            </a:r>
            <a:r>
              <a:rPr lang="en-US" b="0" i="0" dirty="0" err="1">
                <a:solidFill>
                  <a:srgbClr val="000000"/>
                </a:solidFill>
                <a:effectLst/>
                <a:latin typeface="Times New Roman" panose="02020603050405020304" pitchFamily="18" charset="0"/>
                <a:cs typeface="Times New Roman" panose="02020603050405020304" pitchFamily="18" charset="0"/>
              </a:rPr>
              <a:t>ADxCR</a:t>
            </a:r>
            <a:r>
              <a:rPr lang="en-US" b="0" i="0" dirty="0">
                <a:solidFill>
                  <a:srgbClr val="000000"/>
                </a:solidFill>
                <a:effectLst/>
                <a:latin typeface="Times New Roman" panose="02020603050405020304" pitchFamily="18" charset="0"/>
                <a:cs typeface="Times New Roman" panose="02020603050405020304" pitchFamily="18" charset="0"/>
              </a:rPr>
              <a:t>. (Example, writing 001 to START bits of the register 26:24, conversion is started immediately).</a:t>
            </a:r>
          </a:p>
          <a:p>
            <a:pPr marL="0" indent="0" algn="just">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Monitor the DONE bit (bit number 31) of the corresponding </a:t>
            </a:r>
            <a:r>
              <a:rPr lang="en-US" b="0" i="0" dirty="0" err="1">
                <a:solidFill>
                  <a:srgbClr val="000000"/>
                </a:solidFill>
                <a:effectLst/>
                <a:latin typeface="Times New Roman" panose="02020603050405020304" pitchFamily="18" charset="0"/>
                <a:cs typeface="Times New Roman" panose="02020603050405020304" pitchFamily="18" charset="0"/>
              </a:rPr>
              <a:t>ADxDRy</a:t>
            </a:r>
            <a:r>
              <a:rPr lang="en-US" b="0" i="0" dirty="0">
                <a:solidFill>
                  <a:srgbClr val="000000"/>
                </a:solidFill>
                <a:effectLst/>
                <a:latin typeface="Times New Roman" panose="02020603050405020304" pitchFamily="18" charset="0"/>
                <a:cs typeface="Times New Roman" panose="02020603050405020304" pitchFamily="18" charset="0"/>
              </a:rPr>
              <a:t> (ADC Data Register) till it changes from 0 to 1. This signals completion of conversion. We can also monitor DONE bit of ADGSR or the DONE bit corresponding to the ADC channel in the </a:t>
            </a:r>
            <a:r>
              <a:rPr lang="en-US" b="0" i="0" dirty="0" err="1">
                <a:solidFill>
                  <a:srgbClr val="000000"/>
                </a:solidFill>
                <a:effectLst/>
                <a:latin typeface="Times New Roman" panose="02020603050405020304" pitchFamily="18" charset="0"/>
                <a:cs typeface="Times New Roman" panose="02020603050405020304" pitchFamily="18" charset="0"/>
              </a:rPr>
              <a:t>ADCxSTAT</a:t>
            </a:r>
            <a:r>
              <a:rPr lang="en-US" b="0" i="0" dirty="0">
                <a:solidFill>
                  <a:srgbClr val="000000"/>
                </a:solidFill>
                <a:effectLst/>
                <a:latin typeface="Times New Roman" panose="02020603050405020304" pitchFamily="18" charset="0"/>
                <a:cs typeface="Times New Roman" panose="02020603050405020304" pitchFamily="18" charset="0"/>
              </a:rPr>
              <a:t> register.</a:t>
            </a:r>
          </a:p>
          <a:p>
            <a:pPr marL="0" indent="0" algn="just">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Read the ADC result from the corresponding ADC Data Register.</a:t>
            </a:r>
            <a:br>
              <a:rPr lang="en-US" b="0" i="0" dirty="0">
                <a:solidFill>
                  <a:srgbClr val="000000"/>
                </a:solidFill>
                <a:effectLst/>
                <a:latin typeface="Times New Roman" panose="02020603050405020304" pitchFamily="18" charset="0"/>
                <a:cs typeface="Times New Roman" panose="02020603050405020304" pitchFamily="18" charset="0"/>
              </a:rPr>
            </a:br>
            <a:r>
              <a:rPr lang="en-US" b="0" i="0" dirty="0" err="1">
                <a:solidFill>
                  <a:srgbClr val="000000"/>
                </a:solidFill>
                <a:effectLst/>
                <a:latin typeface="Times New Roman" panose="02020603050405020304" pitchFamily="18" charset="0"/>
                <a:cs typeface="Times New Roman" panose="02020603050405020304" pitchFamily="18" charset="0"/>
              </a:rPr>
              <a:t>ADxDRy</a:t>
            </a:r>
            <a:r>
              <a:rPr lang="en-US" b="0" i="0" dirty="0">
                <a:solidFill>
                  <a:srgbClr val="000000"/>
                </a:solidFill>
                <a:effectLst/>
                <a:latin typeface="Times New Roman" panose="02020603050405020304" pitchFamily="18" charset="0"/>
                <a:cs typeface="Times New Roman" panose="02020603050405020304" pitchFamily="18" charset="0"/>
              </a:rPr>
              <a:t>. E.g. AD0DR1 contains ADC result of channel 1 of ADC0.</a:t>
            </a:r>
          </a:p>
          <a:p>
            <a:endParaRPr lang="en-IN" dirty="0"/>
          </a:p>
        </p:txBody>
      </p:sp>
      <p:sp>
        <p:nvSpPr>
          <p:cNvPr id="4" name="Footer Placeholder 3">
            <a:extLst>
              <a:ext uri="{FF2B5EF4-FFF2-40B4-BE49-F238E27FC236}">
                <a16:creationId xmlns:a16="http://schemas.microsoft.com/office/drawing/2014/main" id="{60CCA5E6-2C3E-BD55-D18E-F6555D25F011}"/>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DDF469AD-A6C3-BD20-8179-70726633BA7A}"/>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68</a:t>
            </a:fld>
            <a:endParaRPr lang="en-GB" spc="15" dirty="0"/>
          </a:p>
        </p:txBody>
      </p:sp>
      <p:grpSp>
        <p:nvGrpSpPr>
          <p:cNvPr id="6" name="object 2">
            <a:extLst>
              <a:ext uri="{FF2B5EF4-FFF2-40B4-BE49-F238E27FC236}">
                <a16:creationId xmlns:a16="http://schemas.microsoft.com/office/drawing/2014/main" id="{9981DAB4-9FDF-19C0-839F-3CFAFB2E73C8}"/>
              </a:ext>
            </a:extLst>
          </p:cNvPr>
          <p:cNvGrpSpPr/>
          <p:nvPr/>
        </p:nvGrpSpPr>
        <p:grpSpPr>
          <a:xfrm>
            <a:off x="0" y="0"/>
            <a:ext cx="9144000" cy="915035"/>
            <a:chOff x="0" y="0"/>
            <a:chExt cx="9144000" cy="915035"/>
          </a:xfrm>
        </p:grpSpPr>
        <p:pic>
          <p:nvPicPr>
            <p:cNvPr id="7" name="object 3">
              <a:extLst>
                <a:ext uri="{FF2B5EF4-FFF2-40B4-BE49-F238E27FC236}">
                  <a16:creationId xmlns:a16="http://schemas.microsoft.com/office/drawing/2014/main" id="{687AC829-9E29-26A4-DD5D-FC88529733DA}"/>
                </a:ext>
              </a:extLst>
            </p:cNvPr>
            <p:cNvPicPr/>
            <p:nvPr/>
          </p:nvPicPr>
          <p:blipFill>
            <a:blip r:embed="rId2" cstate="print"/>
            <a:stretch>
              <a:fillRect/>
            </a:stretch>
          </p:blipFill>
          <p:spPr>
            <a:xfrm>
              <a:off x="8306434" y="0"/>
              <a:ext cx="837565" cy="899033"/>
            </a:xfrm>
            <a:prstGeom prst="rect">
              <a:avLst/>
            </a:prstGeom>
          </p:spPr>
        </p:pic>
        <p:sp>
          <p:nvSpPr>
            <p:cNvPr id="8" name="object 4">
              <a:extLst>
                <a:ext uri="{FF2B5EF4-FFF2-40B4-BE49-F238E27FC236}">
                  <a16:creationId xmlns:a16="http://schemas.microsoft.com/office/drawing/2014/main" id="{7C925245-C10E-51D3-956A-BA07F4F8DB31}"/>
                </a:ext>
              </a:extLst>
            </p:cNvPr>
            <p:cNvSpPr/>
            <p:nvPr/>
          </p:nvSpPr>
          <p:spPr>
            <a:xfrm>
              <a:off x="0" y="0"/>
              <a:ext cx="9144000" cy="898525"/>
            </a:xfrm>
            <a:custGeom>
              <a:avLst/>
              <a:gdLst/>
              <a:ahLst/>
              <a:cxnLst/>
              <a:rect l="l" t="t" r="r" b="b"/>
              <a:pathLst>
                <a:path w="9144000" h="898525">
                  <a:moveTo>
                    <a:pt x="0" y="898398"/>
                  </a:moveTo>
                  <a:lnTo>
                    <a:pt x="9144000" y="898398"/>
                  </a:lnTo>
                  <a:lnTo>
                    <a:pt x="9144000" y="0"/>
                  </a:lnTo>
                  <a:lnTo>
                    <a:pt x="0" y="0"/>
                  </a:lnTo>
                  <a:lnTo>
                    <a:pt x="0" y="898398"/>
                  </a:lnTo>
                  <a:close/>
                </a:path>
              </a:pathLst>
            </a:custGeom>
            <a:solidFill>
              <a:srgbClr val="2E70A1"/>
            </a:solidFill>
          </p:spPr>
          <p:txBody>
            <a:bodyPr wrap="square" lIns="0" tIns="0" rIns="0" bIns="0" rtlCol="0"/>
            <a:lstStyle/>
            <a:p>
              <a:endParaRPr/>
            </a:p>
          </p:txBody>
        </p:sp>
      </p:grpSp>
      <p:pic>
        <p:nvPicPr>
          <p:cNvPr id="9" name="Picture 8" descr="A picture containing text, sign, tableware&#10;&#10;Description automatically generated">
            <a:extLst>
              <a:ext uri="{FF2B5EF4-FFF2-40B4-BE49-F238E27FC236}">
                <a16:creationId xmlns:a16="http://schemas.microsoft.com/office/drawing/2014/main" id="{40C4D303-BF63-D8A7-939F-89A1524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2" name="Title 12">
            <a:extLst>
              <a:ext uri="{FF2B5EF4-FFF2-40B4-BE49-F238E27FC236}">
                <a16:creationId xmlns:a16="http://schemas.microsoft.com/office/drawing/2014/main" id="{20D612BD-8F0C-2C37-3B0A-FD8BF91EE40B}"/>
              </a:ext>
            </a:extLst>
          </p:cNvPr>
          <p:cNvSpPr txBox="1">
            <a:spLocks/>
          </p:cNvSpPr>
          <p:nvPr/>
        </p:nvSpPr>
        <p:spPr>
          <a:xfrm>
            <a:off x="3810" y="184642"/>
            <a:ext cx="7886700" cy="620051"/>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r>
              <a:rPr lang="en-IN" sz="3000" b="1" i="0" dirty="0">
                <a:effectLst/>
                <a:latin typeface="Times New Roman" panose="02020603050405020304" pitchFamily="18" charset="0"/>
                <a:cs typeface="Times New Roman" panose="02020603050405020304" pitchFamily="18" charset="0"/>
              </a:rPr>
              <a:t>ADC (Analog to Digital Converter)</a:t>
            </a:r>
          </a:p>
        </p:txBody>
      </p:sp>
    </p:spTree>
    <p:extLst>
      <p:ext uri="{BB962C8B-B14F-4D97-AF65-F5344CB8AC3E}">
        <p14:creationId xmlns:p14="http://schemas.microsoft.com/office/powerpoint/2010/main" val="107795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687B0C-2060-D1AA-9D77-21545971EC5F}"/>
              </a:ext>
            </a:extLst>
          </p:cNvPr>
          <p:cNvSpPr>
            <a:spLocks noGrp="1"/>
          </p:cNvSpPr>
          <p:nvPr>
            <p:ph type="ftr" sz="quarter" idx="11"/>
          </p:nvPr>
        </p:nvSpPr>
        <p:spPr/>
        <p:txBody>
          <a:bodyPr/>
          <a:lstStyle/>
          <a:p>
            <a:r>
              <a:rPr lang="en-GB"/>
              <a:t>Department of EECE-19ECS431-EMBEDDED SYSTEMS</a:t>
            </a:r>
          </a:p>
        </p:txBody>
      </p:sp>
      <p:sp>
        <p:nvSpPr>
          <p:cNvPr id="5" name="Slide Number Placeholder 4">
            <a:extLst>
              <a:ext uri="{FF2B5EF4-FFF2-40B4-BE49-F238E27FC236}">
                <a16:creationId xmlns:a16="http://schemas.microsoft.com/office/drawing/2014/main" id="{E7792BAE-A387-D626-41B6-F17F5D568C01}"/>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7</a:t>
            </a:fld>
            <a:endParaRPr lang="en-GB" spc="15" dirty="0"/>
          </a:p>
        </p:txBody>
      </p:sp>
      <p:pic>
        <p:nvPicPr>
          <p:cNvPr id="6" name="Content Placeholder 5">
            <a:extLst>
              <a:ext uri="{FF2B5EF4-FFF2-40B4-BE49-F238E27FC236}">
                <a16:creationId xmlns:a16="http://schemas.microsoft.com/office/drawing/2014/main" id="{4EB600CA-3015-5605-9449-0914F2BAF71B}"/>
              </a:ext>
            </a:extLst>
          </p:cNvPr>
          <p:cNvPicPr>
            <a:picLocks noGrp="1" noChangeAspect="1"/>
          </p:cNvPicPr>
          <p:nvPr>
            <p:ph idx="1"/>
          </p:nvPr>
        </p:nvPicPr>
        <p:blipFill>
          <a:blip r:embed="rId2"/>
          <a:srcRect/>
          <a:stretch>
            <a:fillRect/>
          </a:stretch>
        </p:blipFill>
        <p:spPr bwMode="auto">
          <a:xfrm>
            <a:off x="628650" y="1148407"/>
            <a:ext cx="7886700" cy="4947593"/>
          </a:xfrm>
          <a:prstGeom prst="rect">
            <a:avLst/>
          </a:prstGeom>
          <a:noFill/>
          <a:ln w="9525">
            <a:noFill/>
            <a:miter lim="800000"/>
            <a:headEnd/>
            <a:tailEnd/>
          </a:ln>
        </p:spPr>
      </p:pic>
      <p:grpSp>
        <p:nvGrpSpPr>
          <p:cNvPr id="7" name="object 2">
            <a:extLst>
              <a:ext uri="{FF2B5EF4-FFF2-40B4-BE49-F238E27FC236}">
                <a16:creationId xmlns:a16="http://schemas.microsoft.com/office/drawing/2014/main" id="{E4091759-B30D-1815-3A45-190E0978733D}"/>
              </a:ext>
            </a:extLst>
          </p:cNvPr>
          <p:cNvGrpSpPr/>
          <p:nvPr/>
        </p:nvGrpSpPr>
        <p:grpSpPr>
          <a:xfrm>
            <a:off x="0" y="0"/>
            <a:ext cx="9144000" cy="872465"/>
            <a:chOff x="0" y="0"/>
            <a:chExt cx="9144000" cy="915035"/>
          </a:xfrm>
        </p:grpSpPr>
        <p:pic>
          <p:nvPicPr>
            <p:cNvPr id="8" name="object 3">
              <a:extLst>
                <a:ext uri="{FF2B5EF4-FFF2-40B4-BE49-F238E27FC236}">
                  <a16:creationId xmlns:a16="http://schemas.microsoft.com/office/drawing/2014/main" id="{4A5281EB-F684-CE89-BC9A-0454D4ACC609}"/>
                </a:ext>
              </a:extLst>
            </p:cNvPr>
            <p:cNvPicPr/>
            <p:nvPr/>
          </p:nvPicPr>
          <p:blipFill>
            <a:blip r:embed="rId3" cstate="print"/>
            <a:stretch>
              <a:fillRect/>
            </a:stretch>
          </p:blipFill>
          <p:spPr>
            <a:xfrm>
              <a:off x="8306434" y="0"/>
              <a:ext cx="837565" cy="899033"/>
            </a:xfrm>
            <a:prstGeom prst="rect">
              <a:avLst/>
            </a:prstGeom>
          </p:spPr>
        </p:pic>
        <p:sp>
          <p:nvSpPr>
            <p:cNvPr id="9" name="object 4">
              <a:extLst>
                <a:ext uri="{FF2B5EF4-FFF2-40B4-BE49-F238E27FC236}">
                  <a16:creationId xmlns:a16="http://schemas.microsoft.com/office/drawing/2014/main" id="{085BF062-78A8-F1CE-DADC-995439A43C4F}"/>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12" name="Title 1">
            <a:extLst>
              <a:ext uri="{FF2B5EF4-FFF2-40B4-BE49-F238E27FC236}">
                <a16:creationId xmlns:a16="http://schemas.microsoft.com/office/drawing/2014/main" id="{E3FAF943-73CB-0F8F-191E-3AF4F12E2CF7}"/>
              </a:ext>
            </a:extLst>
          </p:cNvPr>
          <p:cNvSpPr txBox="1">
            <a:spLocks/>
          </p:cNvSpPr>
          <p:nvPr/>
        </p:nvSpPr>
        <p:spPr>
          <a:xfrm>
            <a:off x="319800" y="159574"/>
            <a:ext cx="7886700" cy="69763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LPC 2148 I/O PORTS</a:t>
            </a:r>
            <a:endParaRPr lang="en-IN" sz="2800" dirty="0">
              <a:latin typeface="Times New Roman" panose="02020603050405020304" pitchFamily="18" charset="0"/>
              <a:cs typeface="Times New Roman" panose="02020603050405020304" pitchFamily="18" charset="0"/>
            </a:endParaRPr>
          </a:p>
        </p:txBody>
      </p:sp>
      <p:pic>
        <p:nvPicPr>
          <p:cNvPr id="13" name="Picture 12" descr="A picture containing text, sign, tableware&#10;&#10;Description automatically generated">
            <a:extLst>
              <a:ext uri="{FF2B5EF4-FFF2-40B4-BE49-F238E27FC236}">
                <a16:creationId xmlns:a16="http://schemas.microsoft.com/office/drawing/2014/main" id="{B7E97FEF-1A9A-56F5-A0C3-EFD1CD1F4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264178"/>
            <a:ext cx="2175179" cy="620051"/>
          </a:xfrm>
          <a:prstGeom prst="rect">
            <a:avLst/>
          </a:prstGeom>
        </p:spPr>
      </p:pic>
    </p:spTree>
    <p:extLst>
      <p:ext uri="{BB962C8B-B14F-4D97-AF65-F5344CB8AC3E}">
        <p14:creationId xmlns:p14="http://schemas.microsoft.com/office/powerpoint/2010/main" val="1520176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8</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8</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1" name="object 7">
            <a:extLst>
              <a:ext uri="{FF2B5EF4-FFF2-40B4-BE49-F238E27FC236}">
                <a16:creationId xmlns:a16="http://schemas.microsoft.com/office/drawing/2014/main" id="{78FD4C95-1E1B-C007-9527-D46ACE8EB1D3}"/>
              </a:ext>
            </a:extLst>
          </p:cNvPr>
          <p:cNvSpPr txBox="1"/>
          <p:nvPr/>
        </p:nvSpPr>
        <p:spPr>
          <a:xfrm>
            <a:off x="556895" y="1110142"/>
            <a:ext cx="8190611" cy="5261056"/>
          </a:xfrm>
          <a:prstGeom prst="rect">
            <a:avLst/>
          </a:prstGeom>
        </p:spPr>
        <p:txBody>
          <a:bodyPr vert="horz" wrap="square" lIns="0" tIns="13335" rIns="0" bIns="0" rtlCol="0">
            <a:spAutoFit/>
          </a:bodyPr>
          <a:lstStyle/>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LPC2148 has two IO ports namely PORT0 (P0) and PORT1 (P1). These two IO ports are 32-bit wide and are provided by the 64 pins of the microcontroller</a:t>
            </a:r>
            <a:r>
              <a:rPr lang="en-US" sz="2400" b="0" i="0" dirty="0">
                <a:effectLst/>
                <a:latin typeface="Times New Roman" panose="02020603050405020304" pitchFamily="18" charset="0"/>
                <a:cs typeface="Times New Roman" panose="02020603050405020304" pitchFamily="18" charset="0"/>
              </a:rPr>
              <a:t>. </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PORT0 is a 32-bit wide input/output port with dedicated direction control bits for each physical pin. </a:t>
            </a:r>
          </a:p>
          <a:p>
            <a:pPr marL="355600" indent="-342900" algn="just">
              <a:spcBef>
                <a:spcPts val="105"/>
              </a:spcBef>
              <a:buFont typeface="Arial" panose="020B0604020202020204" pitchFamily="34" charset="0"/>
              <a:buChar char="•"/>
            </a:pPr>
            <a:endParaRPr lang="en-US" sz="2400" dirty="0">
              <a:solidFill>
                <a:srgbClr val="34444C"/>
              </a:solidFill>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solidFill>
                  <a:srgbClr val="34444C"/>
                </a:solidFill>
                <a:effectLst/>
                <a:latin typeface="Times New Roman" panose="02020603050405020304" pitchFamily="18" charset="0"/>
                <a:cs typeface="Times New Roman" panose="02020603050405020304" pitchFamily="18" charset="0"/>
              </a:rPr>
              <a:t>Out of the 32 pins, 28 pins can be used as general-purpose bidirectional I/O pins. Pin P0.31 is an output-only pin. Pins P0.24, P0.26, and P0.27 of PORT0 are not available</a:t>
            </a:r>
            <a:r>
              <a:rPr lang="en-US" sz="2400" b="0" i="0" dirty="0">
                <a:effectLst/>
                <a:latin typeface="Times New Roman" panose="02020603050405020304" pitchFamily="18" charset="0"/>
                <a:cs typeface="Times New Roman" panose="02020603050405020304" pitchFamily="18" charset="0"/>
              </a:rPr>
              <a:t>.</a:t>
            </a:r>
          </a:p>
          <a:p>
            <a:pPr marL="355600" indent="-342900" algn="just">
              <a:spcBef>
                <a:spcPts val="105"/>
              </a:spcBef>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55600" indent="-342900" algn="just">
              <a:spcBef>
                <a:spcPts val="105"/>
              </a:spcBef>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 </a:t>
            </a:r>
            <a:r>
              <a:rPr lang="en-US" sz="2400" b="0" i="0" dirty="0">
                <a:solidFill>
                  <a:srgbClr val="34444C"/>
                </a:solidFill>
                <a:effectLst/>
                <a:latin typeface="Times New Roman" panose="02020603050405020304" pitchFamily="18" charset="0"/>
                <a:cs typeface="Times New Roman" panose="02020603050405020304" pitchFamily="18" charset="0"/>
              </a:rPr>
              <a:t>PORT1 is also a 32-bit wide input/output port. In PORT1, pins P1.0 to P1.15 are not available and pins P1.16 to P1.31 are the available general-purpose input/output pins.</a:t>
            </a:r>
            <a:endParaRPr lang="en-IN" sz="2000" b="1" spc="-15"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4763386" cy="523220"/>
          </a:xfrm>
          <a:prstGeom prst="rect">
            <a:avLst/>
          </a:prstGeom>
          <a:noFill/>
        </p:spPr>
        <p:txBody>
          <a:bodyPr wrap="square">
            <a:spAutoFit/>
          </a:bodyPr>
          <a:lstStyle/>
          <a:p>
            <a:pPr algn="l"/>
            <a:r>
              <a:rPr lang="en-IN" sz="2800" b="1" i="0" dirty="0">
                <a:effectLst/>
                <a:latin typeface="Open Sans" panose="020B0606030504020204" pitchFamily="34" charset="0"/>
              </a:rPr>
              <a:t>Registers</a:t>
            </a:r>
          </a:p>
        </p:txBody>
      </p:sp>
    </p:spTree>
    <p:extLst>
      <p:ext uri="{BB962C8B-B14F-4D97-AF65-F5344CB8AC3E}">
        <p14:creationId xmlns:p14="http://schemas.microsoft.com/office/powerpoint/2010/main" val="444642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915035"/>
            <a:chOff x="0" y="0"/>
            <a:chExt cx="9144000" cy="915035"/>
          </a:xfrm>
        </p:grpSpPr>
        <p:pic>
          <p:nvPicPr>
            <p:cNvPr id="3" name="object 3"/>
            <p:cNvPicPr/>
            <p:nvPr/>
          </p:nvPicPr>
          <p:blipFill>
            <a:blip r:embed="rId2" cstate="print"/>
            <a:stretch>
              <a:fillRect/>
            </a:stretch>
          </p:blipFill>
          <p:spPr>
            <a:xfrm>
              <a:off x="8306434" y="0"/>
              <a:ext cx="837565" cy="899033"/>
            </a:xfrm>
            <a:prstGeom prst="rect">
              <a:avLst/>
            </a:prstGeom>
          </p:spPr>
        </p:pic>
        <p:sp>
          <p:nvSpPr>
            <p:cNvPr id="4" name="object 4"/>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2E70A1"/>
            </a:solidFill>
          </p:spPr>
          <p:txBody>
            <a:bodyPr wrap="square" lIns="0" tIns="0" rIns="0" bIns="0" rtlCol="0"/>
            <a:lstStyle/>
            <a:p>
              <a:endParaRPr/>
            </a:p>
          </p:txBody>
        </p:sp>
      </p:grpSp>
      <p:sp>
        <p:nvSpPr>
          <p:cNvPr id="8" name="object 8"/>
          <p:cNvSpPr txBox="1"/>
          <p:nvPr/>
        </p:nvSpPr>
        <p:spPr>
          <a:xfrm>
            <a:off x="8747506" y="6606929"/>
            <a:ext cx="208279" cy="158750"/>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900" b="1" spc="15" dirty="0">
                <a:latin typeface="Arial"/>
                <a:cs typeface="Arial"/>
              </a:rPr>
              <a:t>9</a:t>
            </a:fld>
            <a:endParaRPr sz="900">
              <a:latin typeface="Arial"/>
              <a:cs typeface="Arial"/>
            </a:endParaRPr>
          </a:p>
        </p:txBody>
      </p:sp>
      <p:pic>
        <p:nvPicPr>
          <p:cNvPr id="9" name="Picture 8" descr="A picture containing text, sign, tableware&#10;&#10;Description automatically generated">
            <a:extLst>
              <a:ext uri="{FF2B5EF4-FFF2-40B4-BE49-F238E27FC236}">
                <a16:creationId xmlns:a16="http://schemas.microsoft.com/office/drawing/2014/main" id="{9894DA1F-3CBD-93F9-C9A0-22281759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972" y="92321"/>
            <a:ext cx="2175179" cy="620051"/>
          </a:xfrm>
          <a:prstGeom prst="rect">
            <a:avLst/>
          </a:prstGeom>
        </p:spPr>
      </p:pic>
      <p:sp>
        <p:nvSpPr>
          <p:cNvPr id="10" name="Footer Placeholder 9">
            <a:extLst>
              <a:ext uri="{FF2B5EF4-FFF2-40B4-BE49-F238E27FC236}">
                <a16:creationId xmlns:a16="http://schemas.microsoft.com/office/drawing/2014/main" id="{08FDA63D-CEC0-4968-AC2C-11865D4D58EC}"/>
              </a:ext>
            </a:extLst>
          </p:cNvPr>
          <p:cNvSpPr>
            <a:spLocks noGrp="1"/>
          </p:cNvSpPr>
          <p:nvPr>
            <p:ph type="ftr" sz="quarter" idx="11"/>
          </p:nvPr>
        </p:nvSpPr>
        <p:spPr/>
        <p:txBody>
          <a:bodyPr/>
          <a:lstStyle/>
          <a:p>
            <a:r>
              <a:rPr lang="en-GB"/>
              <a:t>Department of EECE-19ECS431-EMBEDDED SYSTEMS</a:t>
            </a:r>
          </a:p>
        </p:txBody>
      </p:sp>
      <p:sp>
        <p:nvSpPr>
          <p:cNvPr id="11" name="Slide Number Placeholder 10">
            <a:extLst>
              <a:ext uri="{FF2B5EF4-FFF2-40B4-BE49-F238E27FC236}">
                <a16:creationId xmlns:a16="http://schemas.microsoft.com/office/drawing/2014/main" id="{233A4889-F4CA-84C1-A466-DA56618FB287}"/>
              </a:ext>
            </a:extLst>
          </p:cNvPr>
          <p:cNvSpPr>
            <a:spLocks noGrp="1"/>
          </p:cNvSpPr>
          <p:nvPr>
            <p:ph type="sldNum" sz="quarter" idx="12"/>
          </p:nvPr>
        </p:nvSpPr>
        <p:spPr/>
        <p:txBody>
          <a:bodyPr/>
          <a:lstStyle/>
          <a:p>
            <a:pPr marL="38100">
              <a:lnSpc>
                <a:spcPct val="100000"/>
              </a:lnSpc>
              <a:spcBef>
                <a:spcPts val="45"/>
              </a:spcBef>
            </a:pPr>
            <a:fld id="{81D60167-4931-47E6-BA6A-407CBD079E47}" type="slidenum">
              <a:rPr lang="en-GB" spc="15" smtClean="0"/>
              <a:t>9</a:t>
            </a:fld>
            <a:endParaRPr lang="en-GB" spc="15" dirty="0"/>
          </a:p>
        </p:txBody>
      </p:sp>
      <p:sp>
        <p:nvSpPr>
          <p:cNvPr id="17" name="object 7">
            <a:extLst>
              <a:ext uri="{FF2B5EF4-FFF2-40B4-BE49-F238E27FC236}">
                <a16:creationId xmlns:a16="http://schemas.microsoft.com/office/drawing/2014/main" id="{DF57843C-6DD7-284D-CA2D-F8FC101F2C92}"/>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8" name="object 7">
            <a:extLst>
              <a:ext uri="{FF2B5EF4-FFF2-40B4-BE49-F238E27FC236}">
                <a16:creationId xmlns:a16="http://schemas.microsoft.com/office/drawing/2014/main" id="{40A096B5-AA4C-C25B-89BA-09C81392CFD0}"/>
              </a:ext>
            </a:extLst>
          </p:cNvPr>
          <p:cNvSpPr txBox="1"/>
          <p:nvPr/>
        </p:nvSpPr>
        <p:spPr>
          <a:xfrm>
            <a:off x="76200" y="1188465"/>
            <a:ext cx="887895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9" name="object 7">
            <a:extLst>
              <a:ext uri="{FF2B5EF4-FFF2-40B4-BE49-F238E27FC236}">
                <a16:creationId xmlns:a16="http://schemas.microsoft.com/office/drawing/2014/main" id="{090E1A02-7254-468B-A569-9D9CD13C4500}"/>
              </a:ext>
            </a:extLst>
          </p:cNvPr>
          <p:cNvSpPr txBox="1"/>
          <p:nvPr/>
        </p:nvSpPr>
        <p:spPr>
          <a:xfrm>
            <a:off x="764540" y="1188465"/>
            <a:ext cx="8190611"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20" name="object 7">
            <a:extLst>
              <a:ext uri="{FF2B5EF4-FFF2-40B4-BE49-F238E27FC236}">
                <a16:creationId xmlns:a16="http://schemas.microsoft.com/office/drawing/2014/main" id="{8269AB61-0228-6F0A-D032-1F57C6864432}"/>
              </a:ext>
            </a:extLst>
          </p:cNvPr>
          <p:cNvSpPr txBox="1"/>
          <p:nvPr/>
        </p:nvSpPr>
        <p:spPr>
          <a:xfrm>
            <a:off x="188850" y="1188465"/>
            <a:ext cx="8766302" cy="1270220"/>
          </a:xfrm>
          <a:prstGeom prst="rect">
            <a:avLst/>
          </a:prstGeom>
        </p:spPr>
        <p:txBody>
          <a:bodyPr vert="horz" wrap="square" lIns="0" tIns="13335" rIns="0" bIns="0" rtlCol="0">
            <a:spAutoFit/>
          </a:bodyPr>
          <a:lstStyle/>
          <a:p>
            <a:pPr marL="12700">
              <a:spcBef>
                <a:spcPts val="105"/>
              </a:spcBef>
            </a:pPr>
            <a:endParaRPr lang="en-US" sz="3000" spc="-5" dirty="0"/>
          </a:p>
          <a:p>
            <a:pPr marL="469900" indent="-457200">
              <a:lnSpc>
                <a:spcPct val="100000"/>
              </a:lnSpc>
              <a:spcBef>
                <a:spcPts val="105"/>
              </a:spcBef>
              <a:buAutoNum type="arabicPeriod"/>
            </a:pPr>
            <a:endParaRPr lang="en-IN" sz="3000" spc="-5" dirty="0"/>
          </a:p>
          <a:p>
            <a:pPr marL="12700">
              <a:lnSpc>
                <a:spcPct val="100000"/>
              </a:lnSpc>
              <a:spcBef>
                <a:spcPts val="105"/>
              </a:spcBef>
            </a:pPr>
            <a:endParaRPr lang="en-IN" sz="2000" b="1" spc="-15" dirty="0">
              <a:latin typeface="Calibri"/>
              <a:cs typeface="Calibri"/>
            </a:endParaRPr>
          </a:p>
        </p:txBody>
      </p:sp>
      <p:sp>
        <p:nvSpPr>
          <p:cNvPr id="15" name="TextBox 14">
            <a:extLst>
              <a:ext uri="{FF2B5EF4-FFF2-40B4-BE49-F238E27FC236}">
                <a16:creationId xmlns:a16="http://schemas.microsoft.com/office/drawing/2014/main" id="{E0093322-8322-1587-D88E-3CB47799B61C}"/>
              </a:ext>
            </a:extLst>
          </p:cNvPr>
          <p:cNvSpPr txBox="1"/>
          <p:nvPr/>
        </p:nvSpPr>
        <p:spPr>
          <a:xfrm>
            <a:off x="188849" y="208020"/>
            <a:ext cx="4763386" cy="523220"/>
          </a:xfrm>
          <a:prstGeom prst="rect">
            <a:avLst/>
          </a:prstGeom>
          <a:noFill/>
        </p:spPr>
        <p:txBody>
          <a:bodyPr wrap="square">
            <a:spAutoFit/>
          </a:bodyPr>
          <a:lstStyle/>
          <a:p>
            <a:pPr algn="l"/>
            <a:r>
              <a:rPr lang="en-US" sz="2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LPC 2148 I/O PORTS</a:t>
            </a:r>
            <a:endParaRPr lang="en-IN" sz="2800" b="1" i="0" dirty="0">
              <a:effectLst/>
              <a:latin typeface="Open Sans" panose="020B0606030504020204" pitchFamily="34" charset="0"/>
            </a:endParaRPr>
          </a:p>
        </p:txBody>
      </p:sp>
      <p:pic>
        <p:nvPicPr>
          <p:cNvPr id="5" name="Picture 4">
            <a:extLst>
              <a:ext uri="{FF2B5EF4-FFF2-40B4-BE49-F238E27FC236}">
                <a16:creationId xmlns:a16="http://schemas.microsoft.com/office/drawing/2014/main" id="{46418882-F62D-0A09-2326-18239EF24E48}"/>
              </a:ext>
            </a:extLst>
          </p:cNvPr>
          <p:cNvPicPr>
            <a:picLocks noChangeAspect="1"/>
          </p:cNvPicPr>
          <p:nvPr/>
        </p:nvPicPr>
        <p:blipFill>
          <a:blip r:embed="rId4"/>
          <a:srcRect/>
          <a:stretch>
            <a:fillRect/>
          </a:stretch>
        </p:blipFill>
        <p:spPr bwMode="auto">
          <a:xfrm>
            <a:off x="609600" y="1037892"/>
            <a:ext cx="7905750" cy="2238708"/>
          </a:xfrm>
          <a:prstGeom prst="rect">
            <a:avLst/>
          </a:prstGeom>
          <a:noFill/>
          <a:ln w="9525">
            <a:noFill/>
            <a:miter lim="800000"/>
            <a:headEnd/>
            <a:tailEnd/>
          </a:ln>
        </p:spPr>
      </p:pic>
      <p:pic>
        <p:nvPicPr>
          <p:cNvPr id="6" name="Picture 5">
            <a:extLst>
              <a:ext uri="{FF2B5EF4-FFF2-40B4-BE49-F238E27FC236}">
                <a16:creationId xmlns:a16="http://schemas.microsoft.com/office/drawing/2014/main" id="{8CAE2CAB-2DA0-E463-A95D-939C4C201F41}"/>
              </a:ext>
            </a:extLst>
          </p:cNvPr>
          <p:cNvPicPr>
            <a:picLocks noChangeAspect="1"/>
          </p:cNvPicPr>
          <p:nvPr/>
        </p:nvPicPr>
        <p:blipFill>
          <a:blip r:embed="rId5"/>
          <a:srcRect/>
          <a:stretch>
            <a:fillRect/>
          </a:stretch>
        </p:blipFill>
        <p:spPr bwMode="auto">
          <a:xfrm>
            <a:off x="587829" y="3610720"/>
            <a:ext cx="7927521" cy="2332880"/>
          </a:xfrm>
          <a:prstGeom prst="rect">
            <a:avLst/>
          </a:prstGeom>
          <a:noFill/>
          <a:ln w="9525">
            <a:noFill/>
            <a:miter lim="800000"/>
            <a:headEnd/>
            <a:tailEnd/>
          </a:ln>
        </p:spPr>
      </p:pic>
    </p:spTree>
    <p:extLst>
      <p:ext uri="{BB962C8B-B14F-4D97-AF65-F5344CB8AC3E}">
        <p14:creationId xmlns:p14="http://schemas.microsoft.com/office/powerpoint/2010/main" val="4187289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6269</TotalTime>
  <Words>3881</Words>
  <Application>Microsoft Office PowerPoint</Application>
  <PresentationFormat>On-screen Show (4:3)</PresentationFormat>
  <Paragraphs>644</Paragraphs>
  <Slides>68</Slides>
  <Notes>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3" baseType="lpstr">
      <vt:lpstr>Arial</vt:lpstr>
      <vt:lpstr>Calibri</vt:lpstr>
      <vt:lpstr>Calibri Light</vt:lpstr>
      <vt:lpstr>CIDFont+F1</vt:lpstr>
      <vt:lpstr>CIDFont+F2</vt:lpstr>
      <vt:lpstr>georgia</vt:lpstr>
      <vt:lpstr>Helvetica</vt:lpstr>
      <vt:lpstr>LiberationSerif-Bold</vt:lpstr>
      <vt:lpstr>Open Sans</vt:lpstr>
      <vt:lpstr>Quicksand</vt:lpstr>
      <vt:lpstr>Roboto</vt:lpstr>
      <vt:lpstr>Symbol</vt:lpstr>
      <vt:lpstr>Times New Roman</vt:lpstr>
      <vt:lpstr>Office Theme</vt:lpstr>
      <vt:lpstr>Bitmap Image</vt:lpstr>
      <vt:lpstr>Module-IV  Introduction to ARM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LM35 Temperature Sensor</vt:lpstr>
      <vt:lpstr>LM35 Temperature sensor </vt:lpstr>
      <vt:lpstr>LM35 Temperature sensor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Marek</dc:creator>
  <cp:lastModifiedBy>B Balaji Naik</cp:lastModifiedBy>
  <cp:revision>247</cp:revision>
  <dcterms:created xsi:type="dcterms:W3CDTF">2022-07-04T05:42:50Z</dcterms:created>
  <dcterms:modified xsi:type="dcterms:W3CDTF">2023-10-30T05:10:41Z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2020-01-27T00:00:00Z</vt:filetime>
  </property>
  <property fmtid="{D5CDD505-2E9C-101B-9397-08002B2CF9AE}" pid="3" name="Creator">
    <vt:lpwstr>Microsoft® Office PowerPoint® 2007</vt:lpwstr>
  </property>
  <property fmtid="{D5CDD505-2E9C-101B-9397-08002B2CF9AE}" pid="4" name="LastSaved">
    <vt:filetime>2022-07-04T00:00:00Z</vt:filetime>
  </property>
</Properties>
</file>